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1"/>
  </p:notesMasterIdLst>
  <p:sldIdLst>
    <p:sldId id="258" r:id="rId2"/>
    <p:sldId id="259" r:id="rId3"/>
    <p:sldId id="260" r:id="rId4"/>
    <p:sldId id="261" r:id="rId5"/>
    <p:sldId id="262" r:id="rId6"/>
    <p:sldId id="263" r:id="rId7"/>
    <p:sldId id="276" r:id="rId8"/>
    <p:sldId id="277" r:id="rId9"/>
    <p:sldId id="286" r:id="rId10"/>
    <p:sldId id="264" r:id="rId11"/>
    <p:sldId id="288" r:id="rId12"/>
    <p:sldId id="265" r:id="rId13"/>
    <p:sldId id="266" r:id="rId14"/>
    <p:sldId id="267" r:id="rId15"/>
    <p:sldId id="268" r:id="rId16"/>
    <p:sldId id="269" r:id="rId17"/>
    <p:sldId id="270" r:id="rId18"/>
    <p:sldId id="271" r:id="rId19"/>
    <p:sldId id="272" r:id="rId20"/>
    <p:sldId id="274" r:id="rId21"/>
    <p:sldId id="273" r:id="rId22"/>
    <p:sldId id="275" r:id="rId23"/>
    <p:sldId id="281" r:id="rId24"/>
    <p:sldId id="283" r:id="rId25"/>
    <p:sldId id="287" r:id="rId26"/>
    <p:sldId id="284" r:id="rId27"/>
    <p:sldId id="285" r:id="rId28"/>
    <p:sldId id="257" r:id="rId29"/>
    <p:sldId id="289" r:id="rId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08"/>
    <p:restoredTop sz="74093" autoAdjust="0"/>
  </p:normalViewPr>
  <p:slideViewPr>
    <p:cSldViewPr>
      <p:cViewPr varScale="1">
        <p:scale>
          <a:sx n="68" d="100"/>
          <a:sy n="68" d="100"/>
        </p:scale>
        <p:origin x="1656" y="7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67" d="100"/>
          <a:sy n="67" d="100"/>
        </p:scale>
        <p:origin x="32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C4312-374D-D645-8634-47D90AC54C9B}"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DA6D95D4-CAFC-7A4B-8B7B-395294D2C6D5}">
      <dgm:prSet/>
      <dgm:spPr/>
      <dgm:t>
        <a:bodyPr/>
        <a:lstStyle/>
        <a:p>
          <a:r>
            <a:rPr lang="en-US" dirty="0"/>
            <a:t>Boater buys boat</a:t>
          </a:r>
        </a:p>
      </dgm:t>
    </dgm:pt>
    <dgm:pt modelId="{F5B1847D-8157-624D-A7B0-CB30DB0A853C}" type="parTrans" cxnId="{B32D9DAA-DF48-B143-831C-30144B7005B7}">
      <dgm:prSet/>
      <dgm:spPr/>
      <dgm:t>
        <a:bodyPr/>
        <a:lstStyle/>
        <a:p>
          <a:endParaRPr lang="en-US"/>
        </a:p>
      </dgm:t>
    </dgm:pt>
    <dgm:pt modelId="{6B97532D-DC41-FA48-9FA2-2A318FAE1A69}" type="sibTrans" cxnId="{B32D9DAA-DF48-B143-831C-30144B7005B7}">
      <dgm:prSet/>
      <dgm:spPr/>
      <dgm:t>
        <a:bodyPr/>
        <a:lstStyle/>
        <a:p>
          <a:endParaRPr lang="en-US"/>
        </a:p>
      </dgm:t>
    </dgm:pt>
    <dgm:pt modelId="{04B968A3-189A-0646-871F-7939AB1EC1C6}">
      <dgm:prSet phldrT="[Text]"/>
      <dgm:spPr/>
      <dgm:t>
        <a:bodyPr/>
        <a:lstStyle/>
        <a:p>
          <a:r>
            <a:rPr lang="en-US" dirty="0">
              <a:solidFill>
                <a:srgbClr val="002060"/>
              </a:solidFill>
            </a:rPr>
            <a:t>finances</a:t>
          </a:r>
        </a:p>
      </dgm:t>
    </dgm:pt>
    <dgm:pt modelId="{8ED0384C-FD8D-BC48-95B5-51A3FC21A3F9}" type="parTrans" cxnId="{2C6FCE6C-4C01-8049-97F0-7BFE43A5255B}">
      <dgm:prSet/>
      <dgm:spPr/>
      <dgm:t>
        <a:bodyPr/>
        <a:lstStyle/>
        <a:p>
          <a:endParaRPr lang="en-US"/>
        </a:p>
      </dgm:t>
    </dgm:pt>
    <dgm:pt modelId="{13843C03-6667-2E40-A5D2-141DF99EBADD}" type="sibTrans" cxnId="{2C6FCE6C-4C01-8049-97F0-7BFE43A5255B}">
      <dgm:prSet/>
      <dgm:spPr/>
      <dgm:t>
        <a:bodyPr/>
        <a:lstStyle/>
        <a:p>
          <a:endParaRPr lang="en-US"/>
        </a:p>
      </dgm:t>
    </dgm:pt>
    <dgm:pt modelId="{765D7EBB-FF26-3A48-9E55-973D5851A395}">
      <dgm:prSet phldrT="[Text]"/>
      <dgm:spPr/>
      <dgm:t>
        <a:bodyPr/>
        <a:lstStyle/>
        <a:p>
          <a:r>
            <a:rPr lang="en-US" dirty="0">
              <a:solidFill>
                <a:srgbClr val="002060"/>
              </a:solidFill>
            </a:rPr>
            <a:t>insures/registers</a:t>
          </a:r>
        </a:p>
      </dgm:t>
    </dgm:pt>
    <dgm:pt modelId="{8D009C84-E2E6-F54D-930C-4ABAC04098FE}" type="parTrans" cxnId="{A9B30036-E410-6A41-9CBA-0E13D82FC30C}">
      <dgm:prSet/>
      <dgm:spPr/>
      <dgm:t>
        <a:bodyPr/>
        <a:lstStyle/>
        <a:p>
          <a:endParaRPr lang="en-US"/>
        </a:p>
      </dgm:t>
    </dgm:pt>
    <dgm:pt modelId="{057AD774-B9AD-B44C-9662-3804B39C62D6}" type="sibTrans" cxnId="{A9B30036-E410-6A41-9CBA-0E13D82FC30C}">
      <dgm:prSet/>
      <dgm:spPr/>
      <dgm:t>
        <a:bodyPr/>
        <a:lstStyle/>
        <a:p>
          <a:endParaRPr lang="en-US"/>
        </a:p>
      </dgm:t>
    </dgm:pt>
    <dgm:pt modelId="{47B51BED-5FE1-7A49-B9D7-F19674C3E0E5}">
      <dgm:prSet/>
      <dgm:spPr/>
      <dgm:t>
        <a:bodyPr/>
        <a:lstStyle/>
        <a:p>
          <a:r>
            <a:rPr lang="en-US" dirty="0">
              <a:solidFill>
                <a:srgbClr val="002060"/>
              </a:solidFill>
            </a:rPr>
            <a:t>docks/moors</a:t>
          </a:r>
        </a:p>
      </dgm:t>
    </dgm:pt>
    <dgm:pt modelId="{490350E2-4444-A14B-BCE1-51BD1614EE63}" type="parTrans" cxnId="{CBBF8DCC-A2DF-9B4D-B6C1-50F7069771B5}">
      <dgm:prSet/>
      <dgm:spPr/>
      <dgm:t>
        <a:bodyPr/>
        <a:lstStyle/>
        <a:p>
          <a:endParaRPr lang="en-US"/>
        </a:p>
      </dgm:t>
    </dgm:pt>
    <dgm:pt modelId="{3F58EF20-D1B9-EE4A-A406-30F9F07818C1}" type="sibTrans" cxnId="{CBBF8DCC-A2DF-9B4D-B6C1-50F7069771B5}">
      <dgm:prSet/>
      <dgm:spPr/>
      <dgm:t>
        <a:bodyPr/>
        <a:lstStyle/>
        <a:p>
          <a:endParaRPr lang="en-US"/>
        </a:p>
      </dgm:t>
    </dgm:pt>
    <dgm:pt modelId="{60886B77-2AC1-9D41-BC96-A51FDA0CEFF0}">
      <dgm:prSet/>
      <dgm:spPr/>
      <dgm:t>
        <a:bodyPr/>
        <a:lstStyle/>
        <a:p>
          <a:r>
            <a:rPr lang="en-US" dirty="0">
              <a:solidFill>
                <a:srgbClr val="002060"/>
              </a:solidFill>
            </a:rPr>
            <a:t>uses/enjoys</a:t>
          </a:r>
        </a:p>
      </dgm:t>
    </dgm:pt>
    <dgm:pt modelId="{33649825-1E04-FA4B-8BC8-FB0BD936CD4C}" type="parTrans" cxnId="{96993497-0E4A-1D42-B9C7-F334CCB14E2F}">
      <dgm:prSet/>
      <dgm:spPr/>
      <dgm:t>
        <a:bodyPr/>
        <a:lstStyle/>
        <a:p>
          <a:endParaRPr lang="en-US"/>
        </a:p>
      </dgm:t>
    </dgm:pt>
    <dgm:pt modelId="{747A1D7D-E099-5B45-AAD5-2E8038A3C47A}" type="sibTrans" cxnId="{96993497-0E4A-1D42-B9C7-F334CCB14E2F}">
      <dgm:prSet/>
      <dgm:spPr/>
      <dgm:t>
        <a:bodyPr/>
        <a:lstStyle/>
        <a:p>
          <a:endParaRPr lang="en-US"/>
        </a:p>
      </dgm:t>
    </dgm:pt>
    <dgm:pt modelId="{4F993EF5-9523-2F49-9B61-76B04E602647}">
      <dgm:prSet/>
      <dgm:spPr/>
      <dgm:t>
        <a:bodyPr/>
        <a:lstStyle/>
        <a:p>
          <a:r>
            <a:rPr lang="en-US" dirty="0" smtClean="0">
              <a:solidFill>
                <a:srgbClr val="002060"/>
              </a:solidFill>
            </a:rPr>
            <a:t>sells</a:t>
          </a:r>
          <a:endParaRPr lang="en-US" dirty="0">
            <a:solidFill>
              <a:srgbClr val="002060"/>
            </a:solidFill>
          </a:endParaRPr>
        </a:p>
      </dgm:t>
    </dgm:pt>
    <dgm:pt modelId="{938A90B4-0487-E841-9165-3BBDF5B38D59}" type="parTrans" cxnId="{63D121EB-37BB-174A-8D3A-88B6CB43E0BC}">
      <dgm:prSet/>
      <dgm:spPr/>
      <dgm:t>
        <a:bodyPr/>
        <a:lstStyle/>
        <a:p>
          <a:endParaRPr lang="en-US"/>
        </a:p>
      </dgm:t>
    </dgm:pt>
    <dgm:pt modelId="{4D942CF0-C818-F749-A50B-A15AC9C868F2}" type="sibTrans" cxnId="{63D121EB-37BB-174A-8D3A-88B6CB43E0BC}">
      <dgm:prSet/>
      <dgm:spPr/>
      <dgm:t>
        <a:bodyPr/>
        <a:lstStyle/>
        <a:p>
          <a:endParaRPr lang="en-US"/>
        </a:p>
      </dgm:t>
    </dgm:pt>
    <dgm:pt modelId="{07F1E29A-11A3-7443-810D-4637F199145D}">
      <dgm:prSet/>
      <dgm:spPr/>
      <dgm:t>
        <a:bodyPr/>
        <a:lstStyle/>
        <a:p>
          <a:r>
            <a:rPr lang="en-US" dirty="0">
              <a:solidFill>
                <a:srgbClr val="002060"/>
              </a:solidFill>
            </a:rPr>
            <a:t>maintains/repairs</a:t>
          </a:r>
        </a:p>
      </dgm:t>
    </dgm:pt>
    <dgm:pt modelId="{48C441A6-40FB-3340-BA2E-7019C226A02E}" type="parTrans" cxnId="{0D5D5EFA-D162-0346-804D-DC2ED7C8A6CB}">
      <dgm:prSet/>
      <dgm:spPr/>
      <dgm:t>
        <a:bodyPr/>
        <a:lstStyle/>
        <a:p>
          <a:endParaRPr lang="en-US"/>
        </a:p>
      </dgm:t>
    </dgm:pt>
    <dgm:pt modelId="{CF888206-BBA7-664A-89AA-6CA0A8F5415A}" type="sibTrans" cxnId="{0D5D5EFA-D162-0346-804D-DC2ED7C8A6CB}">
      <dgm:prSet/>
      <dgm:spPr/>
      <dgm:t>
        <a:bodyPr/>
        <a:lstStyle/>
        <a:p>
          <a:endParaRPr lang="en-US"/>
        </a:p>
      </dgm:t>
    </dgm:pt>
    <dgm:pt modelId="{6DD9D34D-1B3F-0948-9AE8-E094FC8B18E1}" type="pres">
      <dgm:prSet presAssocID="{5EEC4312-374D-D645-8634-47D90AC54C9B}" presName="Name0" presStyleCnt="0">
        <dgm:presLayoutVars>
          <dgm:chMax val="7"/>
          <dgm:chPref val="7"/>
          <dgm:dir/>
        </dgm:presLayoutVars>
      </dgm:prSet>
      <dgm:spPr/>
      <dgm:t>
        <a:bodyPr/>
        <a:lstStyle/>
        <a:p>
          <a:endParaRPr lang="en-US"/>
        </a:p>
      </dgm:t>
    </dgm:pt>
    <dgm:pt modelId="{26F492BB-2D4F-204D-A921-E3AE36C323AB}" type="pres">
      <dgm:prSet presAssocID="{5EEC4312-374D-D645-8634-47D90AC54C9B}" presName="Name1" presStyleCnt="0"/>
      <dgm:spPr/>
    </dgm:pt>
    <dgm:pt modelId="{EE0995E6-164B-2546-924B-B2A1BC257A74}" type="pres">
      <dgm:prSet presAssocID="{6B97532D-DC41-FA48-9FA2-2A318FAE1A69}" presName="picture_1" presStyleCnt="0"/>
      <dgm:spPr/>
    </dgm:pt>
    <dgm:pt modelId="{AD4C0663-8C1E-E542-BF41-778167E0D95A}" type="pres">
      <dgm:prSet presAssocID="{6B97532D-DC41-FA48-9FA2-2A318FAE1A69}" presName="pictureRepeatNode" presStyleLbl="alignImgPlace1" presStyleIdx="0" presStyleCnt="7" custLinFactNeighborY="-1690"/>
      <dgm:spPr/>
      <dgm:t>
        <a:bodyPr/>
        <a:lstStyle/>
        <a:p>
          <a:endParaRPr lang="en-US"/>
        </a:p>
      </dgm:t>
    </dgm:pt>
    <dgm:pt modelId="{1CA00B26-F6E8-8941-8C91-37822AC15F42}" type="pres">
      <dgm:prSet presAssocID="{DA6D95D4-CAFC-7A4B-8B7B-395294D2C6D5}" presName="text_1" presStyleLbl="node1" presStyleIdx="0" presStyleCnt="0" custScaleY="214730" custLinFactNeighborY="-76587">
        <dgm:presLayoutVars>
          <dgm:bulletEnabled val="1"/>
        </dgm:presLayoutVars>
      </dgm:prSet>
      <dgm:spPr/>
      <dgm:t>
        <a:bodyPr/>
        <a:lstStyle/>
        <a:p>
          <a:endParaRPr lang="en-US"/>
        </a:p>
      </dgm:t>
    </dgm:pt>
    <dgm:pt modelId="{312E48A4-DBD3-5F4E-90B2-B378E290396D}" type="pres">
      <dgm:prSet presAssocID="{13843C03-6667-2E40-A5D2-141DF99EBADD}" presName="picture_2" presStyleCnt="0"/>
      <dgm:spPr/>
    </dgm:pt>
    <dgm:pt modelId="{D31C8A40-2E52-8A47-9D8B-B44B39E00392}" type="pres">
      <dgm:prSet presAssocID="{13843C03-6667-2E40-A5D2-141DF99EBADD}" presName="pictureRepeatNode" presStyleLbl="alignImgPlace1" presStyleIdx="1" presStyleCnt="7"/>
      <dgm:spPr/>
      <dgm:t>
        <a:bodyPr/>
        <a:lstStyle/>
        <a:p>
          <a:endParaRPr lang="en-US"/>
        </a:p>
      </dgm:t>
    </dgm:pt>
    <dgm:pt modelId="{9644F727-0BCA-5A49-BC4B-02B91907EE42}" type="pres">
      <dgm:prSet presAssocID="{04B968A3-189A-0646-871F-7939AB1EC1C6}" presName="line_2" presStyleLbl="parChTrans1D1" presStyleIdx="0" presStyleCnt="6"/>
      <dgm:spPr/>
    </dgm:pt>
    <dgm:pt modelId="{04622A28-2ADB-984F-83EE-63CD71EDA35E}" type="pres">
      <dgm:prSet presAssocID="{04B968A3-189A-0646-871F-7939AB1EC1C6}" presName="textparent_2" presStyleLbl="node1" presStyleIdx="0" presStyleCnt="0"/>
      <dgm:spPr/>
    </dgm:pt>
    <dgm:pt modelId="{5C58E8A2-67B0-054E-BE5C-47EDF646E07E}" type="pres">
      <dgm:prSet presAssocID="{04B968A3-189A-0646-871F-7939AB1EC1C6}" presName="text_2" presStyleLbl="revTx" presStyleIdx="0" presStyleCnt="6">
        <dgm:presLayoutVars>
          <dgm:bulletEnabled val="1"/>
        </dgm:presLayoutVars>
      </dgm:prSet>
      <dgm:spPr/>
      <dgm:t>
        <a:bodyPr/>
        <a:lstStyle/>
        <a:p>
          <a:endParaRPr lang="en-US"/>
        </a:p>
      </dgm:t>
    </dgm:pt>
    <dgm:pt modelId="{C68737E5-09B6-5547-991F-16407107B071}" type="pres">
      <dgm:prSet presAssocID="{057AD774-B9AD-B44C-9662-3804B39C62D6}" presName="picture_3" presStyleCnt="0"/>
      <dgm:spPr/>
    </dgm:pt>
    <dgm:pt modelId="{EBEC5FDB-3730-414B-92D8-94B23DDECF2A}" type="pres">
      <dgm:prSet presAssocID="{057AD774-B9AD-B44C-9662-3804B39C62D6}" presName="pictureRepeatNode" presStyleLbl="alignImgPlace1" presStyleIdx="2" presStyleCnt="7"/>
      <dgm:spPr/>
      <dgm:t>
        <a:bodyPr/>
        <a:lstStyle/>
        <a:p>
          <a:endParaRPr lang="en-US"/>
        </a:p>
      </dgm:t>
    </dgm:pt>
    <dgm:pt modelId="{DEEC4BFF-6F16-6D48-ADAF-5F28604AFA60}" type="pres">
      <dgm:prSet presAssocID="{765D7EBB-FF26-3A48-9E55-973D5851A395}" presName="line_3" presStyleLbl="parChTrans1D1" presStyleIdx="1" presStyleCnt="6"/>
      <dgm:spPr/>
    </dgm:pt>
    <dgm:pt modelId="{FB11EF50-AA8D-F74D-8B9B-C1B706CE63BB}" type="pres">
      <dgm:prSet presAssocID="{765D7EBB-FF26-3A48-9E55-973D5851A395}" presName="textparent_3" presStyleLbl="node1" presStyleIdx="0" presStyleCnt="0"/>
      <dgm:spPr/>
    </dgm:pt>
    <dgm:pt modelId="{6E229389-3328-8C40-8C4A-AB51A1A71BF7}" type="pres">
      <dgm:prSet presAssocID="{765D7EBB-FF26-3A48-9E55-973D5851A395}" presName="text_3" presStyleLbl="revTx" presStyleIdx="1" presStyleCnt="6">
        <dgm:presLayoutVars>
          <dgm:bulletEnabled val="1"/>
        </dgm:presLayoutVars>
      </dgm:prSet>
      <dgm:spPr/>
      <dgm:t>
        <a:bodyPr/>
        <a:lstStyle/>
        <a:p>
          <a:endParaRPr lang="en-US"/>
        </a:p>
      </dgm:t>
    </dgm:pt>
    <dgm:pt modelId="{17C4E965-F554-D34B-960F-B52A259E0B4A}" type="pres">
      <dgm:prSet presAssocID="{3F58EF20-D1B9-EE4A-A406-30F9F07818C1}" presName="picture_4" presStyleCnt="0"/>
      <dgm:spPr/>
    </dgm:pt>
    <dgm:pt modelId="{47F6129F-5F6A-244C-A2A8-96453F36E30D}" type="pres">
      <dgm:prSet presAssocID="{3F58EF20-D1B9-EE4A-A406-30F9F07818C1}" presName="pictureRepeatNode" presStyleLbl="alignImgPlace1" presStyleIdx="3" presStyleCnt="7"/>
      <dgm:spPr/>
      <dgm:t>
        <a:bodyPr/>
        <a:lstStyle/>
        <a:p>
          <a:endParaRPr lang="en-US"/>
        </a:p>
      </dgm:t>
    </dgm:pt>
    <dgm:pt modelId="{4DC80ADB-6330-FC49-B9D0-5975C2052A8C}" type="pres">
      <dgm:prSet presAssocID="{47B51BED-5FE1-7A49-B9D7-F19674C3E0E5}" presName="line_4" presStyleLbl="parChTrans1D1" presStyleIdx="2" presStyleCnt="6"/>
      <dgm:spPr/>
    </dgm:pt>
    <dgm:pt modelId="{B2C52C0D-B935-C04B-AADF-5BD96595EB30}" type="pres">
      <dgm:prSet presAssocID="{47B51BED-5FE1-7A49-B9D7-F19674C3E0E5}" presName="textparent_4" presStyleLbl="node1" presStyleIdx="0" presStyleCnt="0"/>
      <dgm:spPr/>
    </dgm:pt>
    <dgm:pt modelId="{1417F04E-BB17-3648-9A21-C3A2C9954F3E}" type="pres">
      <dgm:prSet presAssocID="{47B51BED-5FE1-7A49-B9D7-F19674C3E0E5}" presName="text_4" presStyleLbl="revTx" presStyleIdx="2" presStyleCnt="6">
        <dgm:presLayoutVars>
          <dgm:bulletEnabled val="1"/>
        </dgm:presLayoutVars>
      </dgm:prSet>
      <dgm:spPr/>
      <dgm:t>
        <a:bodyPr/>
        <a:lstStyle/>
        <a:p>
          <a:endParaRPr lang="en-US"/>
        </a:p>
      </dgm:t>
    </dgm:pt>
    <dgm:pt modelId="{A0FD59F8-952E-A742-8F71-7F4141A43F24}" type="pres">
      <dgm:prSet presAssocID="{747A1D7D-E099-5B45-AAD5-2E8038A3C47A}" presName="picture_5" presStyleCnt="0"/>
      <dgm:spPr/>
    </dgm:pt>
    <dgm:pt modelId="{8CEE2C51-44C1-1E43-A187-7058ECC25D21}" type="pres">
      <dgm:prSet presAssocID="{747A1D7D-E099-5B45-AAD5-2E8038A3C47A}" presName="pictureRepeatNode" presStyleLbl="alignImgPlace1" presStyleIdx="4" presStyleCnt="7"/>
      <dgm:spPr/>
      <dgm:t>
        <a:bodyPr/>
        <a:lstStyle/>
        <a:p>
          <a:endParaRPr lang="en-US"/>
        </a:p>
      </dgm:t>
    </dgm:pt>
    <dgm:pt modelId="{465547F9-93F3-1242-9230-812FACD470FC}" type="pres">
      <dgm:prSet presAssocID="{60886B77-2AC1-9D41-BC96-A51FDA0CEFF0}" presName="line_5" presStyleLbl="parChTrans1D1" presStyleIdx="3" presStyleCnt="6"/>
      <dgm:spPr/>
    </dgm:pt>
    <dgm:pt modelId="{6E582BE7-5367-454B-BB99-F926F421436A}" type="pres">
      <dgm:prSet presAssocID="{60886B77-2AC1-9D41-BC96-A51FDA0CEFF0}" presName="textparent_5" presStyleLbl="node1" presStyleIdx="0" presStyleCnt="0"/>
      <dgm:spPr/>
    </dgm:pt>
    <dgm:pt modelId="{63DC1B96-76CE-8F44-B3D7-22C75586432B}" type="pres">
      <dgm:prSet presAssocID="{60886B77-2AC1-9D41-BC96-A51FDA0CEFF0}" presName="text_5" presStyleLbl="revTx" presStyleIdx="3" presStyleCnt="6">
        <dgm:presLayoutVars>
          <dgm:bulletEnabled val="1"/>
        </dgm:presLayoutVars>
      </dgm:prSet>
      <dgm:spPr/>
      <dgm:t>
        <a:bodyPr/>
        <a:lstStyle/>
        <a:p>
          <a:endParaRPr lang="en-US"/>
        </a:p>
      </dgm:t>
    </dgm:pt>
    <dgm:pt modelId="{D2F30087-86FE-1347-A7D8-881B85BF35DD}" type="pres">
      <dgm:prSet presAssocID="{CF888206-BBA7-664A-89AA-6CA0A8F5415A}" presName="picture_6" presStyleCnt="0"/>
      <dgm:spPr/>
    </dgm:pt>
    <dgm:pt modelId="{7152FBC3-0C26-2046-B58F-337723A18A1C}" type="pres">
      <dgm:prSet presAssocID="{CF888206-BBA7-664A-89AA-6CA0A8F5415A}" presName="pictureRepeatNode" presStyleLbl="alignImgPlace1" presStyleIdx="5" presStyleCnt="7"/>
      <dgm:spPr/>
      <dgm:t>
        <a:bodyPr/>
        <a:lstStyle/>
        <a:p>
          <a:endParaRPr lang="en-US"/>
        </a:p>
      </dgm:t>
    </dgm:pt>
    <dgm:pt modelId="{DF1F4A96-5998-0346-8A6E-05D0E68DD456}" type="pres">
      <dgm:prSet presAssocID="{07F1E29A-11A3-7443-810D-4637F199145D}" presName="line_6" presStyleLbl="parChTrans1D1" presStyleIdx="4" presStyleCnt="6"/>
      <dgm:spPr/>
    </dgm:pt>
    <dgm:pt modelId="{F045A482-649B-F745-AA7E-EEE336ED3CE5}" type="pres">
      <dgm:prSet presAssocID="{07F1E29A-11A3-7443-810D-4637F199145D}" presName="textparent_6" presStyleLbl="node1" presStyleIdx="0" presStyleCnt="0"/>
      <dgm:spPr/>
    </dgm:pt>
    <dgm:pt modelId="{8BAF3435-8463-634B-BECE-E88ADFDC24F2}" type="pres">
      <dgm:prSet presAssocID="{07F1E29A-11A3-7443-810D-4637F199145D}" presName="text_6" presStyleLbl="revTx" presStyleIdx="4" presStyleCnt="6">
        <dgm:presLayoutVars>
          <dgm:bulletEnabled val="1"/>
        </dgm:presLayoutVars>
      </dgm:prSet>
      <dgm:spPr/>
      <dgm:t>
        <a:bodyPr/>
        <a:lstStyle/>
        <a:p>
          <a:endParaRPr lang="en-US"/>
        </a:p>
      </dgm:t>
    </dgm:pt>
    <dgm:pt modelId="{AFBE7169-C5CA-4844-90A2-09F0E1603255}" type="pres">
      <dgm:prSet presAssocID="{4D942CF0-C818-F749-A50B-A15AC9C868F2}" presName="picture_7" presStyleCnt="0"/>
      <dgm:spPr/>
    </dgm:pt>
    <dgm:pt modelId="{0514EADE-6861-AD48-A22E-AF6CDBCB1722}" type="pres">
      <dgm:prSet presAssocID="{4D942CF0-C818-F749-A50B-A15AC9C868F2}" presName="pictureRepeatNode" presStyleLbl="alignImgPlace1" presStyleIdx="6" presStyleCnt="7"/>
      <dgm:spPr/>
      <dgm:t>
        <a:bodyPr/>
        <a:lstStyle/>
        <a:p>
          <a:endParaRPr lang="en-US"/>
        </a:p>
      </dgm:t>
    </dgm:pt>
    <dgm:pt modelId="{EAE42DC7-B6D1-ED4E-945D-072C1D6A49C1}" type="pres">
      <dgm:prSet presAssocID="{4F993EF5-9523-2F49-9B61-76B04E602647}" presName="line_7" presStyleLbl="parChTrans1D1" presStyleIdx="5" presStyleCnt="6"/>
      <dgm:spPr/>
    </dgm:pt>
    <dgm:pt modelId="{81AC7C4F-65D7-0F43-8545-922A3DA8C119}" type="pres">
      <dgm:prSet presAssocID="{4F993EF5-9523-2F49-9B61-76B04E602647}" presName="textparent_7" presStyleLbl="node1" presStyleIdx="0" presStyleCnt="0"/>
      <dgm:spPr/>
    </dgm:pt>
    <dgm:pt modelId="{A8D15CD6-2E05-9243-B6AD-37FA85805CA8}" type="pres">
      <dgm:prSet presAssocID="{4F993EF5-9523-2F49-9B61-76B04E602647}" presName="text_7" presStyleLbl="revTx" presStyleIdx="5" presStyleCnt="6">
        <dgm:presLayoutVars>
          <dgm:bulletEnabled val="1"/>
        </dgm:presLayoutVars>
      </dgm:prSet>
      <dgm:spPr/>
      <dgm:t>
        <a:bodyPr/>
        <a:lstStyle/>
        <a:p>
          <a:endParaRPr lang="en-US"/>
        </a:p>
      </dgm:t>
    </dgm:pt>
  </dgm:ptLst>
  <dgm:cxnLst>
    <dgm:cxn modelId="{72BED1A1-1D1E-495E-871B-CE668BFB7FCE}" type="presOf" srcId="{3F58EF20-D1B9-EE4A-A406-30F9F07818C1}" destId="{47F6129F-5F6A-244C-A2A8-96453F36E30D}" srcOrd="0" destOrd="0" presId="urn:microsoft.com/office/officeart/2008/layout/CircularPictureCallout"/>
    <dgm:cxn modelId="{63D121EB-37BB-174A-8D3A-88B6CB43E0BC}" srcId="{5EEC4312-374D-D645-8634-47D90AC54C9B}" destId="{4F993EF5-9523-2F49-9B61-76B04E602647}" srcOrd="6" destOrd="0" parTransId="{938A90B4-0487-E841-9165-3BBDF5B38D59}" sibTransId="{4D942CF0-C818-F749-A50B-A15AC9C868F2}"/>
    <dgm:cxn modelId="{0D5D5EFA-D162-0346-804D-DC2ED7C8A6CB}" srcId="{5EEC4312-374D-D645-8634-47D90AC54C9B}" destId="{07F1E29A-11A3-7443-810D-4637F199145D}" srcOrd="5" destOrd="0" parTransId="{48C441A6-40FB-3340-BA2E-7019C226A02E}" sibTransId="{CF888206-BBA7-664A-89AA-6CA0A8F5415A}"/>
    <dgm:cxn modelId="{F011CE69-700F-4A53-A8B6-C0A80CAB93A5}" type="presOf" srcId="{057AD774-B9AD-B44C-9662-3804B39C62D6}" destId="{EBEC5FDB-3730-414B-92D8-94B23DDECF2A}" srcOrd="0" destOrd="0" presId="urn:microsoft.com/office/officeart/2008/layout/CircularPictureCallout"/>
    <dgm:cxn modelId="{57E61AB7-8CFB-4851-AA09-A60323FF10B5}" type="presOf" srcId="{747A1D7D-E099-5B45-AAD5-2E8038A3C47A}" destId="{8CEE2C51-44C1-1E43-A187-7058ECC25D21}" srcOrd="0" destOrd="0" presId="urn:microsoft.com/office/officeart/2008/layout/CircularPictureCallout"/>
    <dgm:cxn modelId="{91780761-BE29-489B-9D3A-7E9A474D9F6F}" type="presOf" srcId="{CF888206-BBA7-664A-89AA-6CA0A8F5415A}" destId="{7152FBC3-0C26-2046-B58F-337723A18A1C}" srcOrd="0" destOrd="0" presId="urn:microsoft.com/office/officeart/2008/layout/CircularPictureCallout"/>
    <dgm:cxn modelId="{B89EFEED-B65A-49CE-A1FE-C17D6060DBFD}" type="presOf" srcId="{5EEC4312-374D-D645-8634-47D90AC54C9B}" destId="{6DD9D34D-1B3F-0948-9AE8-E094FC8B18E1}" srcOrd="0" destOrd="0" presId="urn:microsoft.com/office/officeart/2008/layout/CircularPictureCallout"/>
    <dgm:cxn modelId="{CBBF8DCC-A2DF-9B4D-B6C1-50F7069771B5}" srcId="{5EEC4312-374D-D645-8634-47D90AC54C9B}" destId="{47B51BED-5FE1-7A49-B9D7-F19674C3E0E5}" srcOrd="3" destOrd="0" parTransId="{490350E2-4444-A14B-BCE1-51BD1614EE63}" sibTransId="{3F58EF20-D1B9-EE4A-A406-30F9F07818C1}"/>
    <dgm:cxn modelId="{A9B30036-E410-6A41-9CBA-0E13D82FC30C}" srcId="{5EEC4312-374D-D645-8634-47D90AC54C9B}" destId="{765D7EBB-FF26-3A48-9E55-973D5851A395}" srcOrd="2" destOrd="0" parTransId="{8D009C84-E2E6-F54D-930C-4ABAC04098FE}" sibTransId="{057AD774-B9AD-B44C-9662-3804B39C62D6}"/>
    <dgm:cxn modelId="{6A29BE8E-A0A3-40D7-811B-3E5C8613F639}" type="presOf" srcId="{6B97532D-DC41-FA48-9FA2-2A318FAE1A69}" destId="{AD4C0663-8C1E-E542-BF41-778167E0D95A}" srcOrd="0" destOrd="0" presId="urn:microsoft.com/office/officeart/2008/layout/CircularPictureCallout"/>
    <dgm:cxn modelId="{F9DBE438-7ACD-4D0F-9367-BB4976643615}" type="presOf" srcId="{04B968A3-189A-0646-871F-7939AB1EC1C6}" destId="{5C58E8A2-67B0-054E-BE5C-47EDF646E07E}" srcOrd="0" destOrd="0" presId="urn:microsoft.com/office/officeart/2008/layout/CircularPictureCallout"/>
    <dgm:cxn modelId="{B32D9DAA-DF48-B143-831C-30144B7005B7}" srcId="{5EEC4312-374D-D645-8634-47D90AC54C9B}" destId="{DA6D95D4-CAFC-7A4B-8B7B-395294D2C6D5}" srcOrd="0" destOrd="0" parTransId="{F5B1847D-8157-624D-A7B0-CB30DB0A853C}" sibTransId="{6B97532D-DC41-FA48-9FA2-2A318FAE1A69}"/>
    <dgm:cxn modelId="{96993497-0E4A-1D42-B9C7-F334CCB14E2F}" srcId="{5EEC4312-374D-D645-8634-47D90AC54C9B}" destId="{60886B77-2AC1-9D41-BC96-A51FDA0CEFF0}" srcOrd="4" destOrd="0" parTransId="{33649825-1E04-FA4B-8BC8-FB0BD936CD4C}" sibTransId="{747A1D7D-E099-5B45-AAD5-2E8038A3C47A}"/>
    <dgm:cxn modelId="{E7AAAB53-C655-4520-8754-CC51A9AF6672}" type="presOf" srcId="{765D7EBB-FF26-3A48-9E55-973D5851A395}" destId="{6E229389-3328-8C40-8C4A-AB51A1A71BF7}" srcOrd="0" destOrd="0" presId="urn:microsoft.com/office/officeart/2008/layout/CircularPictureCallout"/>
    <dgm:cxn modelId="{EA1C4141-AE4B-4DBA-83C7-1B419A07D76F}" type="presOf" srcId="{13843C03-6667-2E40-A5D2-141DF99EBADD}" destId="{D31C8A40-2E52-8A47-9D8B-B44B39E00392}" srcOrd="0" destOrd="0" presId="urn:microsoft.com/office/officeart/2008/layout/CircularPictureCallout"/>
    <dgm:cxn modelId="{E323E1F9-A538-4490-99F4-D3E4AD7D92BC}" type="presOf" srcId="{DA6D95D4-CAFC-7A4B-8B7B-395294D2C6D5}" destId="{1CA00B26-F6E8-8941-8C91-37822AC15F42}" srcOrd="0" destOrd="0" presId="urn:microsoft.com/office/officeart/2008/layout/CircularPictureCallout"/>
    <dgm:cxn modelId="{7000B9E3-EDD1-4082-A1D5-EA96BF450100}" type="presOf" srcId="{60886B77-2AC1-9D41-BC96-A51FDA0CEFF0}" destId="{63DC1B96-76CE-8F44-B3D7-22C75586432B}" srcOrd="0" destOrd="0" presId="urn:microsoft.com/office/officeart/2008/layout/CircularPictureCallout"/>
    <dgm:cxn modelId="{AA4C3FB4-4CB1-4910-92E8-46D94EE673DB}" type="presOf" srcId="{47B51BED-5FE1-7A49-B9D7-F19674C3E0E5}" destId="{1417F04E-BB17-3648-9A21-C3A2C9954F3E}" srcOrd="0" destOrd="0" presId="urn:microsoft.com/office/officeart/2008/layout/CircularPictureCallout"/>
    <dgm:cxn modelId="{4BE56D3C-27E8-4A7F-A8B4-6F4FF2581ED9}" type="presOf" srcId="{07F1E29A-11A3-7443-810D-4637F199145D}" destId="{8BAF3435-8463-634B-BECE-E88ADFDC24F2}" srcOrd="0" destOrd="0" presId="urn:microsoft.com/office/officeart/2008/layout/CircularPictureCallout"/>
    <dgm:cxn modelId="{2C6FCE6C-4C01-8049-97F0-7BFE43A5255B}" srcId="{5EEC4312-374D-D645-8634-47D90AC54C9B}" destId="{04B968A3-189A-0646-871F-7939AB1EC1C6}" srcOrd="1" destOrd="0" parTransId="{8ED0384C-FD8D-BC48-95B5-51A3FC21A3F9}" sibTransId="{13843C03-6667-2E40-A5D2-141DF99EBADD}"/>
    <dgm:cxn modelId="{1B99D376-97B7-4FF6-AD57-CE2229D3DC35}" type="presOf" srcId="{4F993EF5-9523-2F49-9B61-76B04E602647}" destId="{A8D15CD6-2E05-9243-B6AD-37FA85805CA8}" srcOrd="0" destOrd="0" presId="urn:microsoft.com/office/officeart/2008/layout/CircularPictureCallout"/>
    <dgm:cxn modelId="{A3E8DEFE-19E4-4995-A870-AEB4D3B1BAD1}" type="presOf" srcId="{4D942CF0-C818-F749-A50B-A15AC9C868F2}" destId="{0514EADE-6861-AD48-A22E-AF6CDBCB1722}" srcOrd="0" destOrd="0" presId="urn:microsoft.com/office/officeart/2008/layout/CircularPictureCallout"/>
    <dgm:cxn modelId="{48A17B68-F00E-49B1-9517-E4583871ECA4}" type="presParOf" srcId="{6DD9D34D-1B3F-0948-9AE8-E094FC8B18E1}" destId="{26F492BB-2D4F-204D-A921-E3AE36C323AB}" srcOrd="0" destOrd="0" presId="urn:microsoft.com/office/officeart/2008/layout/CircularPictureCallout"/>
    <dgm:cxn modelId="{02EEB038-C30F-4F17-A96C-9A6EBBDD894F}" type="presParOf" srcId="{26F492BB-2D4F-204D-A921-E3AE36C323AB}" destId="{EE0995E6-164B-2546-924B-B2A1BC257A74}" srcOrd="0" destOrd="0" presId="urn:microsoft.com/office/officeart/2008/layout/CircularPictureCallout"/>
    <dgm:cxn modelId="{CEB63F3F-8FE5-4B9D-82EA-CA981672F739}" type="presParOf" srcId="{EE0995E6-164B-2546-924B-B2A1BC257A74}" destId="{AD4C0663-8C1E-E542-BF41-778167E0D95A}" srcOrd="0" destOrd="0" presId="urn:microsoft.com/office/officeart/2008/layout/CircularPictureCallout"/>
    <dgm:cxn modelId="{049C7E78-0001-47E9-9D52-AAD1C0348B62}" type="presParOf" srcId="{26F492BB-2D4F-204D-A921-E3AE36C323AB}" destId="{1CA00B26-F6E8-8941-8C91-37822AC15F42}" srcOrd="1" destOrd="0" presId="urn:microsoft.com/office/officeart/2008/layout/CircularPictureCallout"/>
    <dgm:cxn modelId="{64A6DB31-086A-44A3-885C-B36AC9387CBA}" type="presParOf" srcId="{26F492BB-2D4F-204D-A921-E3AE36C323AB}" destId="{312E48A4-DBD3-5F4E-90B2-B378E290396D}" srcOrd="2" destOrd="0" presId="urn:microsoft.com/office/officeart/2008/layout/CircularPictureCallout"/>
    <dgm:cxn modelId="{02A800D0-2853-4C74-89D7-5EC6A410DB45}" type="presParOf" srcId="{312E48A4-DBD3-5F4E-90B2-B378E290396D}" destId="{D31C8A40-2E52-8A47-9D8B-B44B39E00392}" srcOrd="0" destOrd="0" presId="urn:microsoft.com/office/officeart/2008/layout/CircularPictureCallout"/>
    <dgm:cxn modelId="{F6B23DED-7778-4D78-8A49-BF2F64CC2CB2}" type="presParOf" srcId="{26F492BB-2D4F-204D-A921-E3AE36C323AB}" destId="{9644F727-0BCA-5A49-BC4B-02B91907EE42}" srcOrd="3" destOrd="0" presId="urn:microsoft.com/office/officeart/2008/layout/CircularPictureCallout"/>
    <dgm:cxn modelId="{693328CC-1FE7-4391-9022-331CD0778841}" type="presParOf" srcId="{26F492BB-2D4F-204D-A921-E3AE36C323AB}" destId="{04622A28-2ADB-984F-83EE-63CD71EDA35E}" srcOrd="4" destOrd="0" presId="urn:microsoft.com/office/officeart/2008/layout/CircularPictureCallout"/>
    <dgm:cxn modelId="{72637EA2-58FC-4410-B08F-013538FEB736}" type="presParOf" srcId="{04622A28-2ADB-984F-83EE-63CD71EDA35E}" destId="{5C58E8A2-67B0-054E-BE5C-47EDF646E07E}" srcOrd="0" destOrd="0" presId="urn:microsoft.com/office/officeart/2008/layout/CircularPictureCallout"/>
    <dgm:cxn modelId="{3B2EE428-5253-4574-988C-6509B2EEF843}" type="presParOf" srcId="{26F492BB-2D4F-204D-A921-E3AE36C323AB}" destId="{C68737E5-09B6-5547-991F-16407107B071}" srcOrd="5" destOrd="0" presId="urn:microsoft.com/office/officeart/2008/layout/CircularPictureCallout"/>
    <dgm:cxn modelId="{9CB03F98-58C2-4CCE-A88D-A203E934F227}" type="presParOf" srcId="{C68737E5-09B6-5547-991F-16407107B071}" destId="{EBEC5FDB-3730-414B-92D8-94B23DDECF2A}" srcOrd="0" destOrd="0" presId="urn:microsoft.com/office/officeart/2008/layout/CircularPictureCallout"/>
    <dgm:cxn modelId="{774C2B86-0D07-4BFB-B0BF-8CBDFF8ADA00}" type="presParOf" srcId="{26F492BB-2D4F-204D-A921-E3AE36C323AB}" destId="{DEEC4BFF-6F16-6D48-ADAF-5F28604AFA60}" srcOrd="6" destOrd="0" presId="urn:microsoft.com/office/officeart/2008/layout/CircularPictureCallout"/>
    <dgm:cxn modelId="{91E89845-30A9-4493-B388-F23ADA39E169}" type="presParOf" srcId="{26F492BB-2D4F-204D-A921-E3AE36C323AB}" destId="{FB11EF50-AA8D-F74D-8B9B-C1B706CE63BB}" srcOrd="7" destOrd="0" presId="urn:microsoft.com/office/officeart/2008/layout/CircularPictureCallout"/>
    <dgm:cxn modelId="{0D28073F-5C8B-44B8-BE7F-41F7F9F5E45A}" type="presParOf" srcId="{FB11EF50-AA8D-F74D-8B9B-C1B706CE63BB}" destId="{6E229389-3328-8C40-8C4A-AB51A1A71BF7}" srcOrd="0" destOrd="0" presId="urn:microsoft.com/office/officeart/2008/layout/CircularPictureCallout"/>
    <dgm:cxn modelId="{BC487A6A-7303-40D6-9069-ADC2E142FB61}" type="presParOf" srcId="{26F492BB-2D4F-204D-A921-E3AE36C323AB}" destId="{17C4E965-F554-D34B-960F-B52A259E0B4A}" srcOrd="8" destOrd="0" presId="urn:microsoft.com/office/officeart/2008/layout/CircularPictureCallout"/>
    <dgm:cxn modelId="{D3CA7F38-3B34-409B-803D-5E8195082D5E}" type="presParOf" srcId="{17C4E965-F554-D34B-960F-B52A259E0B4A}" destId="{47F6129F-5F6A-244C-A2A8-96453F36E30D}" srcOrd="0" destOrd="0" presId="urn:microsoft.com/office/officeart/2008/layout/CircularPictureCallout"/>
    <dgm:cxn modelId="{F62833B5-6360-4CC8-B0C4-3E88D85389EF}" type="presParOf" srcId="{26F492BB-2D4F-204D-A921-E3AE36C323AB}" destId="{4DC80ADB-6330-FC49-B9D0-5975C2052A8C}" srcOrd="9" destOrd="0" presId="urn:microsoft.com/office/officeart/2008/layout/CircularPictureCallout"/>
    <dgm:cxn modelId="{06B7FD0C-1B45-4280-A599-49611EC75322}" type="presParOf" srcId="{26F492BB-2D4F-204D-A921-E3AE36C323AB}" destId="{B2C52C0D-B935-C04B-AADF-5BD96595EB30}" srcOrd="10" destOrd="0" presId="urn:microsoft.com/office/officeart/2008/layout/CircularPictureCallout"/>
    <dgm:cxn modelId="{98516C54-7FA4-45DE-A94D-7B70EDF4FFB8}" type="presParOf" srcId="{B2C52C0D-B935-C04B-AADF-5BD96595EB30}" destId="{1417F04E-BB17-3648-9A21-C3A2C9954F3E}" srcOrd="0" destOrd="0" presId="urn:microsoft.com/office/officeart/2008/layout/CircularPictureCallout"/>
    <dgm:cxn modelId="{96B33479-503C-453B-B8B1-CC01F6D9265C}" type="presParOf" srcId="{26F492BB-2D4F-204D-A921-E3AE36C323AB}" destId="{A0FD59F8-952E-A742-8F71-7F4141A43F24}" srcOrd="11" destOrd="0" presId="urn:microsoft.com/office/officeart/2008/layout/CircularPictureCallout"/>
    <dgm:cxn modelId="{C94A8DA4-5B19-4953-A081-575E26A2558C}" type="presParOf" srcId="{A0FD59F8-952E-A742-8F71-7F4141A43F24}" destId="{8CEE2C51-44C1-1E43-A187-7058ECC25D21}" srcOrd="0" destOrd="0" presId="urn:microsoft.com/office/officeart/2008/layout/CircularPictureCallout"/>
    <dgm:cxn modelId="{2CF16D33-4E26-4049-A501-ECA609E9E815}" type="presParOf" srcId="{26F492BB-2D4F-204D-A921-E3AE36C323AB}" destId="{465547F9-93F3-1242-9230-812FACD470FC}" srcOrd="12" destOrd="0" presId="urn:microsoft.com/office/officeart/2008/layout/CircularPictureCallout"/>
    <dgm:cxn modelId="{A6C850FF-7FBA-4E4D-B4FD-6C38A23BA23F}" type="presParOf" srcId="{26F492BB-2D4F-204D-A921-E3AE36C323AB}" destId="{6E582BE7-5367-454B-BB99-F926F421436A}" srcOrd="13" destOrd="0" presId="urn:microsoft.com/office/officeart/2008/layout/CircularPictureCallout"/>
    <dgm:cxn modelId="{1612C0DE-BAAF-4C7B-A8C0-9B7EBE81ADC0}" type="presParOf" srcId="{6E582BE7-5367-454B-BB99-F926F421436A}" destId="{63DC1B96-76CE-8F44-B3D7-22C75586432B}" srcOrd="0" destOrd="0" presId="urn:microsoft.com/office/officeart/2008/layout/CircularPictureCallout"/>
    <dgm:cxn modelId="{B7AE0EBC-A335-459E-91D1-F3466795129D}" type="presParOf" srcId="{26F492BB-2D4F-204D-A921-E3AE36C323AB}" destId="{D2F30087-86FE-1347-A7D8-881B85BF35DD}" srcOrd="14" destOrd="0" presId="urn:microsoft.com/office/officeart/2008/layout/CircularPictureCallout"/>
    <dgm:cxn modelId="{E4E44DA1-5A21-46A0-A260-A93F35F226E5}" type="presParOf" srcId="{D2F30087-86FE-1347-A7D8-881B85BF35DD}" destId="{7152FBC3-0C26-2046-B58F-337723A18A1C}" srcOrd="0" destOrd="0" presId="urn:microsoft.com/office/officeart/2008/layout/CircularPictureCallout"/>
    <dgm:cxn modelId="{C86E8275-941D-49E5-8B66-987CC319F106}" type="presParOf" srcId="{26F492BB-2D4F-204D-A921-E3AE36C323AB}" destId="{DF1F4A96-5998-0346-8A6E-05D0E68DD456}" srcOrd="15" destOrd="0" presId="urn:microsoft.com/office/officeart/2008/layout/CircularPictureCallout"/>
    <dgm:cxn modelId="{B2D39ADD-6216-4586-89B3-47519312105D}" type="presParOf" srcId="{26F492BB-2D4F-204D-A921-E3AE36C323AB}" destId="{F045A482-649B-F745-AA7E-EEE336ED3CE5}" srcOrd="16" destOrd="0" presId="urn:microsoft.com/office/officeart/2008/layout/CircularPictureCallout"/>
    <dgm:cxn modelId="{74985C69-DB81-4527-8145-1D25F4357094}" type="presParOf" srcId="{F045A482-649B-F745-AA7E-EEE336ED3CE5}" destId="{8BAF3435-8463-634B-BECE-E88ADFDC24F2}" srcOrd="0" destOrd="0" presId="urn:microsoft.com/office/officeart/2008/layout/CircularPictureCallout"/>
    <dgm:cxn modelId="{7965CAAF-11D7-46E1-948B-47BE05C841B4}" type="presParOf" srcId="{26F492BB-2D4F-204D-A921-E3AE36C323AB}" destId="{AFBE7169-C5CA-4844-90A2-09F0E1603255}" srcOrd="17" destOrd="0" presId="urn:microsoft.com/office/officeart/2008/layout/CircularPictureCallout"/>
    <dgm:cxn modelId="{6112203E-17EE-48FC-8206-2041C6E9B192}" type="presParOf" srcId="{AFBE7169-C5CA-4844-90A2-09F0E1603255}" destId="{0514EADE-6861-AD48-A22E-AF6CDBCB1722}" srcOrd="0" destOrd="0" presId="urn:microsoft.com/office/officeart/2008/layout/CircularPictureCallout"/>
    <dgm:cxn modelId="{956CD5E1-46DB-46E0-B252-E3C2F309F646}" type="presParOf" srcId="{26F492BB-2D4F-204D-A921-E3AE36C323AB}" destId="{EAE42DC7-B6D1-ED4E-945D-072C1D6A49C1}" srcOrd="18" destOrd="0" presId="urn:microsoft.com/office/officeart/2008/layout/CircularPictureCallout"/>
    <dgm:cxn modelId="{79FB804B-3700-45FA-897F-0EF38EB811FE}" type="presParOf" srcId="{26F492BB-2D4F-204D-A921-E3AE36C323AB}" destId="{81AC7C4F-65D7-0F43-8545-922A3DA8C119}" srcOrd="19" destOrd="0" presId="urn:microsoft.com/office/officeart/2008/layout/CircularPictureCallout"/>
    <dgm:cxn modelId="{D7F089C2-F95A-4C5F-AA35-2A80EED2D2A1}" type="presParOf" srcId="{81AC7C4F-65D7-0F43-8545-922A3DA8C119}" destId="{A8D15CD6-2E05-9243-B6AD-37FA85805CA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42DC7-B6D1-ED4E-945D-072C1D6A49C1}">
      <dsp:nvSpPr>
        <dsp:cNvPr id="0" name=""/>
        <dsp:cNvSpPr/>
      </dsp:nvSpPr>
      <dsp:spPr>
        <a:xfrm>
          <a:off x="1973714" y="3649388"/>
          <a:ext cx="3930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F4A96-5998-0346-8A6E-05D0E68DD456}">
      <dsp:nvSpPr>
        <dsp:cNvPr id="0" name=""/>
        <dsp:cNvSpPr/>
      </dsp:nvSpPr>
      <dsp:spPr>
        <a:xfrm>
          <a:off x="1973714" y="3058685"/>
          <a:ext cx="33607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5547F9-93F3-1242-9230-812FACD470FC}">
      <dsp:nvSpPr>
        <dsp:cNvPr id="0" name=""/>
        <dsp:cNvSpPr/>
      </dsp:nvSpPr>
      <dsp:spPr>
        <a:xfrm>
          <a:off x="1973714" y="2366942"/>
          <a:ext cx="305066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C80ADB-6330-FC49-B9D0-5975C2052A8C}">
      <dsp:nvSpPr>
        <dsp:cNvPr id="0" name=""/>
        <dsp:cNvSpPr/>
      </dsp:nvSpPr>
      <dsp:spPr>
        <a:xfrm>
          <a:off x="1973714" y="1628564"/>
          <a:ext cx="305066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EC4BFF-6F16-6D48-ADAF-5F28604AFA60}">
      <dsp:nvSpPr>
        <dsp:cNvPr id="0" name=""/>
        <dsp:cNvSpPr/>
      </dsp:nvSpPr>
      <dsp:spPr>
        <a:xfrm>
          <a:off x="1973714" y="936820"/>
          <a:ext cx="33607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4F727-0BCA-5A49-BC4B-02B91907EE42}">
      <dsp:nvSpPr>
        <dsp:cNvPr id="0" name=""/>
        <dsp:cNvSpPr/>
      </dsp:nvSpPr>
      <dsp:spPr>
        <a:xfrm>
          <a:off x="1973714" y="346118"/>
          <a:ext cx="3930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C0663-8C1E-E542-BF41-778167E0D95A}">
      <dsp:nvSpPr>
        <dsp:cNvPr id="0" name=""/>
        <dsp:cNvSpPr/>
      </dsp:nvSpPr>
      <dsp:spPr>
        <a:xfrm>
          <a:off x="30614" y="0"/>
          <a:ext cx="3886200" cy="388620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00B26-F6E8-8941-8C91-37822AC15F42}">
      <dsp:nvSpPr>
        <dsp:cNvPr id="0" name=""/>
        <dsp:cNvSpPr/>
      </dsp:nvSpPr>
      <dsp:spPr>
        <a:xfrm>
          <a:off x="730130" y="400363"/>
          <a:ext cx="2487168" cy="27537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00350">
            <a:lnSpc>
              <a:spcPct val="90000"/>
            </a:lnSpc>
            <a:spcBef>
              <a:spcPct val="0"/>
            </a:spcBef>
            <a:spcAft>
              <a:spcPct val="35000"/>
            </a:spcAft>
          </a:pPr>
          <a:r>
            <a:rPr lang="en-US" sz="6300" kern="1200" dirty="0"/>
            <a:t>Boater buys boat</a:t>
          </a:r>
        </a:p>
      </dsp:txBody>
      <dsp:txXfrm>
        <a:off x="730130" y="400363"/>
        <a:ext cx="2487168" cy="2753796"/>
      </dsp:txXfrm>
    </dsp:sp>
    <dsp:sp modelId="{D31C8A40-2E52-8A47-9D8B-B44B39E00392}">
      <dsp:nvSpPr>
        <dsp:cNvPr id="0" name=""/>
        <dsp:cNvSpPr/>
      </dsp:nvSpPr>
      <dsp:spPr>
        <a:xfrm>
          <a:off x="5612363" y="54653"/>
          <a:ext cx="582930" cy="5829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8E8A2-67B0-054E-BE5C-47EDF646E07E}">
      <dsp:nvSpPr>
        <dsp:cNvPr id="0" name=""/>
        <dsp:cNvSpPr/>
      </dsp:nvSpPr>
      <dsp:spPr>
        <a:xfrm>
          <a:off x="6195293" y="54653"/>
          <a:ext cx="1110332" cy="58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a:solidFill>
                <a:srgbClr val="002060"/>
              </a:solidFill>
            </a:rPr>
            <a:t>finances</a:t>
          </a:r>
        </a:p>
      </dsp:txBody>
      <dsp:txXfrm>
        <a:off x="6195293" y="54653"/>
        <a:ext cx="1110332" cy="582930"/>
      </dsp:txXfrm>
    </dsp:sp>
    <dsp:sp modelId="{EBEC5FDB-3730-414B-92D8-94B23DDECF2A}">
      <dsp:nvSpPr>
        <dsp:cNvPr id="0" name=""/>
        <dsp:cNvSpPr/>
      </dsp:nvSpPr>
      <dsp:spPr>
        <a:xfrm>
          <a:off x="5043035" y="645355"/>
          <a:ext cx="582930" cy="5829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29389-3328-8C40-8C4A-AB51A1A71BF7}">
      <dsp:nvSpPr>
        <dsp:cNvPr id="0" name=""/>
        <dsp:cNvSpPr/>
      </dsp:nvSpPr>
      <dsp:spPr>
        <a:xfrm>
          <a:off x="5625965" y="645355"/>
          <a:ext cx="1993360" cy="58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a:solidFill>
                <a:srgbClr val="002060"/>
              </a:solidFill>
            </a:rPr>
            <a:t>insures/registers</a:t>
          </a:r>
        </a:p>
      </dsp:txBody>
      <dsp:txXfrm>
        <a:off x="5625965" y="645355"/>
        <a:ext cx="1993360" cy="582930"/>
      </dsp:txXfrm>
    </dsp:sp>
    <dsp:sp modelId="{47F6129F-5F6A-244C-A2A8-96453F36E30D}">
      <dsp:nvSpPr>
        <dsp:cNvPr id="0" name=""/>
        <dsp:cNvSpPr/>
      </dsp:nvSpPr>
      <dsp:spPr>
        <a:xfrm>
          <a:off x="4732916" y="1337099"/>
          <a:ext cx="582930" cy="5829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7F04E-BB17-3648-9A21-C3A2C9954F3E}">
      <dsp:nvSpPr>
        <dsp:cNvPr id="0" name=""/>
        <dsp:cNvSpPr/>
      </dsp:nvSpPr>
      <dsp:spPr>
        <a:xfrm>
          <a:off x="5315846" y="1337099"/>
          <a:ext cx="1647748" cy="58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a:solidFill>
                <a:srgbClr val="002060"/>
              </a:solidFill>
            </a:rPr>
            <a:t>docks/moors</a:t>
          </a:r>
        </a:p>
      </dsp:txBody>
      <dsp:txXfrm>
        <a:off x="5315846" y="1337099"/>
        <a:ext cx="1647748" cy="582930"/>
      </dsp:txXfrm>
    </dsp:sp>
    <dsp:sp modelId="{8CEE2C51-44C1-1E43-A187-7058ECC25D21}">
      <dsp:nvSpPr>
        <dsp:cNvPr id="0" name=""/>
        <dsp:cNvSpPr/>
      </dsp:nvSpPr>
      <dsp:spPr>
        <a:xfrm>
          <a:off x="4732916" y="2075477"/>
          <a:ext cx="582930" cy="5829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DC1B96-76CE-8F44-B3D7-22C75586432B}">
      <dsp:nvSpPr>
        <dsp:cNvPr id="0" name=""/>
        <dsp:cNvSpPr/>
      </dsp:nvSpPr>
      <dsp:spPr>
        <a:xfrm>
          <a:off x="5315846" y="2075477"/>
          <a:ext cx="1507845" cy="58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a:solidFill>
                <a:srgbClr val="002060"/>
              </a:solidFill>
            </a:rPr>
            <a:t>uses/enjoys</a:t>
          </a:r>
        </a:p>
      </dsp:txBody>
      <dsp:txXfrm>
        <a:off x="5315846" y="2075477"/>
        <a:ext cx="1507845" cy="582930"/>
      </dsp:txXfrm>
    </dsp:sp>
    <dsp:sp modelId="{7152FBC3-0C26-2046-B58F-337723A18A1C}">
      <dsp:nvSpPr>
        <dsp:cNvPr id="0" name=""/>
        <dsp:cNvSpPr/>
      </dsp:nvSpPr>
      <dsp:spPr>
        <a:xfrm>
          <a:off x="5043035" y="2767220"/>
          <a:ext cx="582930" cy="5829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F3435-8463-634B-BECE-E88ADFDC24F2}">
      <dsp:nvSpPr>
        <dsp:cNvPr id="0" name=""/>
        <dsp:cNvSpPr/>
      </dsp:nvSpPr>
      <dsp:spPr>
        <a:xfrm>
          <a:off x="5625965" y="2767220"/>
          <a:ext cx="2115819" cy="58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a:solidFill>
                <a:srgbClr val="002060"/>
              </a:solidFill>
            </a:rPr>
            <a:t>maintains/repairs</a:t>
          </a:r>
        </a:p>
      </dsp:txBody>
      <dsp:txXfrm>
        <a:off x="5625965" y="2767220"/>
        <a:ext cx="2115819" cy="582930"/>
      </dsp:txXfrm>
    </dsp:sp>
    <dsp:sp modelId="{0514EADE-6861-AD48-A22E-AF6CDBCB1722}">
      <dsp:nvSpPr>
        <dsp:cNvPr id="0" name=""/>
        <dsp:cNvSpPr/>
      </dsp:nvSpPr>
      <dsp:spPr>
        <a:xfrm>
          <a:off x="5612363" y="3357923"/>
          <a:ext cx="582930" cy="5829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D15CD6-2E05-9243-B6AD-37FA85805CA8}">
      <dsp:nvSpPr>
        <dsp:cNvPr id="0" name=""/>
        <dsp:cNvSpPr/>
      </dsp:nvSpPr>
      <dsp:spPr>
        <a:xfrm>
          <a:off x="6195293" y="3357923"/>
          <a:ext cx="703377" cy="58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smtClean="0">
              <a:solidFill>
                <a:srgbClr val="002060"/>
              </a:solidFill>
            </a:rPr>
            <a:t>sells</a:t>
          </a:r>
          <a:endParaRPr lang="en-US" sz="2200" kern="1200" dirty="0">
            <a:solidFill>
              <a:srgbClr val="002060"/>
            </a:solidFill>
          </a:endParaRPr>
        </a:p>
      </dsp:txBody>
      <dsp:txXfrm>
        <a:off x="6195293" y="3357923"/>
        <a:ext cx="703377" cy="58293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8ACEACE-0BD4-1E47-8510-2D8BDAF1D777}" type="datetimeFigureOut">
              <a:rPr lang="en-US" smtClean="0"/>
              <a:t>10/11/2021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545BD42-980D-744B-92F5-F9BFE4DB3F6C}" type="slidenum">
              <a:rPr lang="en-US" smtClean="0"/>
              <a:t>‹#›</a:t>
            </a:fld>
            <a:endParaRPr lang="en-US"/>
          </a:p>
        </p:txBody>
      </p:sp>
    </p:spTree>
    <p:extLst>
      <p:ext uri="{BB962C8B-B14F-4D97-AF65-F5344CB8AC3E}">
        <p14:creationId xmlns:p14="http://schemas.microsoft.com/office/powerpoint/2010/main" val="737785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5800"/>
            <a:ext cx="5852160" cy="4320540"/>
          </a:xfrm>
        </p:spPr>
        <p:txBody>
          <a:bodyPr/>
          <a:lstStyle/>
          <a:p>
            <a:r>
              <a:rPr lang="en-US" sz="1400" b="0" kern="1200" dirty="0" smtClean="0">
                <a:latin typeface="Arial" panose="020B0604020202020204" pitchFamily="34" charset="0"/>
                <a:ea typeface="+mn-ea"/>
                <a:cs typeface="Arial" panose="020B0604020202020204" pitchFamily="34" charset="0"/>
              </a:rPr>
              <a:t>Last year we spent time on how to get your PE classes going</a:t>
            </a:r>
          </a:p>
          <a:p>
            <a:endParaRPr lang="en-US" sz="1400" b="0" kern="1200" dirty="0" smtClean="0">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pPr>
            <a:r>
              <a:rPr lang="en-US" sz="1400" b="0" kern="1200" dirty="0" smtClean="0">
                <a:latin typeface="Arial" panose="020B0604020202020204" pitchFamily="34" charset="0"/>
                <a:ea typeface="+mn-ea"/>
                <a:cs typeface="Arial" panose="020B0604020202020204" pitchFamily="34" charset="0"/>
              </a:rPr>
              <a:t>Nuts and Bolts/Mechanics</a:t>
            </a:r>
          </a:p>
          <a:p>
            <a:pPr marL="342900" indent="-342900">
              <a:buFont typeface="Arial" panose="020B0604020202020204" pitchFamily="34" charset="0"/>
              <a:buChar char="•"/>
            </a:pPr>
            <a:r>
              <a:rPr lang="en-US" sz="1400" b="0" kern="1200" dirty="0" smtClean="0">
                <a:latin typeface="Arial" panose="020B0604020202020204" pitchFamily="34" charset="0"/>
                <a:ea typeface="+mn-ea"/>
                <a:cs typeface="Arial" panose="020B0604020202020204" pitchFamily="34" charset="0"/>
              </a:rPr>
              <a:t>Available on E-Directorate Website</a:t>
            </a:r>
          </a:p>
          <a:p>
            <a:pPr marL="342900" indent="-342900">
              <a:buFont typeface="Arial" panose="020B0604020202020204" pitchFamily="34" charset="0"/>
              <a:buChar char="•"/>
            </a:pPr>
            <a:r>
              <a:rPr lang="en-US" sz="1400" b="0" kern="1200" dirty="0" smtClean="0">
                <a:latin typeface="Arial" panose="020B0604020202020204" pitchFamily="34" charset="0"/>
                <a:ea typeface="+mn-ea"/>
                <a:cs typeface="Arial" panose="020B0604020202020204" pitchFamily="34" charset="0"/>
              </a:rPr>
              <a:t>Link Available for Recorded Sessions</a:t>
            </a:r>
          </a:p>
          <a:p>
            <a:pPr marL="342900" indent="-342900">
              <a:buFont typeface="Arial" panose="020B0604020202020204" pitchFamily="34" charset="0"/>
              <a:buChar char="•"/>
            </a:pPr>
            <a:endParaRPr lang="en-US" sz="1400" b="0" kern="1200" dirty="0" smtClean="0">
              <a:latin typeface="Arial" panose="020B0604020202020204" pitchFamily="34" charset="0"/>
              <a:ea typeface="+mn-ea"/>
              <a:cs typeface="Arial" panose="020B0604020202020204" pitchFamily="34" charset="0"/>
            </a:endParaRPr>
          </a:p>
          <a:p>
            <a:r>
              <a:rPr lang="en-US" sz="1400" b="0" kern="1200" dirty="0" smtClean="0">
                <a:latin typeface="Arial" panose="020B0604020202020204" pitchFamily="34" charset="0"/>
                <a:ea typeface="+mn-ea"/>
                <a:cs typeface="Arial" panose="020B0604020202020204" pitchFamily="34" charset="0"/>
              </a:rPr>
              <a:t>This session will cover ideas on driving students to your class. We’ll look at outbound activity – primarily our PA specialists and our inbound activity – referrals</a:t>
            </a:r>
          </a:p>
          <a:p>
            <a:r>
              <a:rPr lang="en-US" sz="1400" b="0" kern="1200" dirty="0" smtClean="0">
                <a:solidFill>
                  <a:srgbClr val="0000FF"/>
                </a:solidFill>
                <a:latin typeface="Arial" panose="020B0604020202020204" pitchFamily="34" charset="0"/>
                <a:ea typeface="+mn-ea"/>
                <a:cs typeface="Arial" panose="020B0604020202020204" pitchFamily="34" charset="0"/>
              </a:rPr>
              <a:t> </a:t>
            </a:r>
            <a:r>
              <a:rPr lang="en-US" sz="1400" b="0" dirty="0" smtClean="0">
                <a:latin typeface="Arial" panose="020B0604020202020204" pitchFamily="34" charset="0"/>
                <a:cs typeface="Arial" panose="020B0604020202020204" pitchFamily="34" charset="0"/>
              </a:rPr>
              <a:t> </a:t>
            </a:r>
          </a:p>
          <a:p>
            <a:endParaRPr lang="en-US" sz="1300" b="0" dirty="0"/>
          </a:p>
        </p:txBody>
      </p:sp>
      <p:sp>
        <p:nvSpPr>
          <p:cNvPr id="4" name="Slide Number Placeholder 3"/>
          <p:cNvSpPr>
            <a:spLocks noGrp="1"/>
          </p:cNvSpPr>
          <p:nvPr>
            <p:ph type="sldNum" sz="quarter" idx="10"/>
          </p:nvPr>
        </p:nvSpPr>
        <p:spPr/>
        <p:txBody>
          <a:bodyPr/>
          <a:lstStyle/>
          <a:p>
            <a:fld id="{3545BD42-980D-744B-92F5-F9BFE4DB3F6C}" type="slidenum">
              <a:rPr lang="en-US" smtClean="0"/>
              <a:t>1</a:t>
            </a:fld>
            <a:endParaRPr lang="en-US"/>
          </a:p>
        </p:txBody>
      </p:sp>
    </p:spTree>
    <p:extLst>
      <p:ext uri="{BB962C8B-B14F-4D97-AF65-F5344CB8AC3E}">
        <p14:creationId xmlns:p14="http://schemas.microsoft.com/office/powerpoint/2010/main" val="319358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latin typeface="Arial" panose="020B0604020202020204" pitchFamily="34" charset="0"/>
                <a:cs typeface="Arial" panose="020B0604020202020204" pitchFamily="34" charset="0"/>
              </a:rPr>
              <a:t>This pays off the best because it becomes a steady flow of students driven by their natural decision making at critical points.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perfect time is when the boater is decision-making in any of the aspects of boating: buying, insuring, registering, events, renting, joining a boating organization, boat show time of the year, spring, fishing tournaments, etc.</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BUT, it is critical that the referral be absolutely seamless for the referring party and the boater being referred.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But </a:t>
            </a:r>
            <a:r>
              <a:rPr lang="en-US" dirty="0">
                <a:latin typeface="Arial" panose="020B0604020202020204" pitchFamily="34" charset="0"/>
                <a:cs typeface="Arial" panose="020B0604020202020204" pitchFamily="34" charset="0"/>
              </a:rPr>
              <a:t>it is a difficult mindset for us to get into because we are used to pushing out our messages.</a:t>
            </a:r>
          </a:p>
          <a:p>
            <a:r>
              <a:rPr lang="en-US" dirty="0">
                <a:latin typeface="Arial" panose="020B0604020202020204" pitchFamily="34" charset="0"/>
                <a:cs typeface="Arial" panose="020B0604020202020204" pitchFamily="34" charset="0"/>
              </a:rPr>
              <a:t>Get into one or two sources of regular referrals by </a:t>
            </a:r>
            <a:r>
              <a:rPr lang="en-US" dirty="0" smtClean="0">
                <a:latin typeface="Arial" panose="020B0604020202020204" pitchFamily="34" charset="0"/>
                <a:cs typeface="Arial" panose="020B0604020202020204" pitchFamily="34" charset="0"/>
              </a:rPr>
              <a:t>tapping </a:t>
            </a:r>
            <a:r>
              <a:rPr lang="en-US" dirty="0">
                <a:latin typeface="Arial" panose="020B0604020202020204" pitchFamily="34" charset="0"/>
                <a:cs typeface="Arial" panose="020B0604020202020204" pitchFamily="34" charset="0"/>
              </a:rPr>
              <a:t>into their process with the boater.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The best time to reach the boater is when they are making a key decision about their boating. </a:t>
            </a:r>
            <a:r>
              <a:rPr lang="en-US" dirty="0" err="1" smtClean="0">
                <a:latin typeface="Arial" panose="020B0604020202020204" pitchFamily="34" charset="0"/>
                <a:cs typeface="Arial" panose="020B0604020202020204" pitchFamily="34" charset="0"/>
              </a:rPr>
              <a:t>Fllowing</a:t>
            </a:r>
            <a:r>
              <a:rPr lang="en-US" dirty="0" smtClean="0">
                <a:latin typeface="Arial" panose="020B0604020202020204" pitchFamily="34" charset="0"/>
                <a:cs typeface="Arial" panose="020B0604020202020204" pitchFamily="34" charset="0"/>
              </a:rPr>
              <a:t> are the main decision points and some suggestions for tapping into the process at the right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10</a:t>
            </a:fld>
            <a:endParaRPr lang="en-US"/>
          </a:p>
        </p:txBody>
      </p:sp>
    </p:spTree>
    <p:extLst>
      <p:ext uri="{BB962C8B-B14F-4D97-AF65-F5344CB8AC3E}">
        <p14:creationId xmlns:p14="http://schemas.microsoft.com/office/powerpoint/2010/main" val="369512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cs typeface="Arial" panose="020B0604020202020204" pitchFamily="34" charset="0"/>
              </a:rPr>
              <a:t>Personal referrals are traditionally the best source of new students. The best time to find us is when boaters are making a boating-related decision. Many service providers can benefit their clients by recommending CGAUX Virtual PE Classes Building relationships with those vendors can pay off with a steady stream of referrals. And if the relationship is cultivated, it keeps on giving, and it builds upon itself year after year. Formal and informal referrals can be repetitive and cumulative, low cost and very rewarding.</a:t>
            </a:r>
          </a:p>
          <a:p>
            <a:pPr lvl="0" fontAlgn="base"/>
            <a:endParaRPr lang="en-US" sz="1200" kern="1200" dirty="0" smtClean="0">
              <a:solidFill>
                <a:schemeClr val="tx1"/>
              </a:solidFill>
              <a:effectLst/>
              <a:latin typeface="Arial" panose="020B0604020202020204" pitchFamily="34" charset="0"/>
              <a:cs typeface="Arial" panose="020B0604020202020204" pitchFamily="34" charset="0"/>
            </a:endParaRPr>
          </a:p>
          <a:p>
            <a:pPr lvl="0" fontAlgn="base"/>
            <a:r>
              <a:rPr lang="en-US" sz="1200" kern="1200" dirty="0" smtClean="0">
                <a:solidFill>
                  <a:schemeClr val="tx1"/>
                </a:solidFill>
                <a:effectLst/>
                <a:latin typeface="Arial" panose="020B0604020202020204" pitchFamily="34" charset="0"/>
                <a:cs typeface="Arial" panose="020B0604020202020204" pitchFamily="34" charset="0"/>
              </a:rPr>
              <a:t>Current class students				Course registration 7023</a:t>
            </a:r>
          </a:p>
          <a:p>
            <a:pPr lvl="0" fontAlgn="base"/>
            <a:r>
              <a:rPr lang="en-US" sz="1200" kern="1200" dirty="0" smtClean="0">
                <a:solidFill>
                  <a:schemeClr val="tx1"/>
                </a:solidFill>
                <a:effectLst/>
                <a:latin typeface="Arial" panose="020B0604020202020204" pitchFamily="34" charset="0"/>
                <a:cs typeface="Arial" panose="020B0604020202020204" pitchFamily="34" charset="0"/>
              </a:rPr>
              <a:t>Flotilla members					New/Used Boat Dealers</a:t>
            </a:r>
          </a:p>
          <a:p>
            <a:pPr lvl="0" fontAlgn="base"/>
            <a:r>
              <a:rPr lang="en-US" sz="1200" kern="1200" dirty="0" smtClean="0">
                <a:solidFill>
                  <a:schemeClr val="tx1"/>
                </a:solidFill>
                <a:effectLst/>
                <a:latin typeface="Arial" panose="020B0604020202020204" pitchFamily="34" charset="0"/>
                <a:cs typeface="Arial" panose="020B0604020202020204" pitchFamily="34" charset="0"/>
              </a:rPr>
              <a:t>Boat Shows						Boat Insurance, Finance companies</a:t>
            </a:r>
          </a:p>
          <a:p>
            <a:pPr lvl="0" fontAlgn="base"/>
            <a:r>
              <a:rPr lang="en-US" sz="1200" kern="1200" dirty="0" smtClean="0">
                <a:solidFill>
                  <a:schemeClr val="tx1"/>
                </a:solidFill>
                <a:effectLst/>
                <a:latin typeface="Arial" panose="020B0604020202020204" pitchFamily="34" charset="0"/>
                <a:cs typeface="Arial" panose="020B0604020202020204" pitchFamily="34" charset="0"/>
              </a:rPr>
              <a:t>Boat Rentals						Yacht, Sailing, Boating clubs</a:t>
            </a:r>
          </a:p>
          <a:p>
            <a:pPr lvl="0" fontAlgn="base"/>
            <a:r>
              <a:rPr lang="en-US" sz="1200" kern="1200" dirty="0" smtClean="0">
                <a:solidFill>
                  <a:schemeClr val="tx1"/>
                </a:solidFill>
                <a:effectLst/>
                <a:latin typeface="Arial" panose="020B0604020202020204" pitchFamily="34" charset="0"/>
                <a:cs typeface="Arial" panose="020B0604020202020204" pitchFamily="34" charset="0"/>
              </a:rPr>
              <a:t>Fishing Tournaments				Educational Events</a:t>
            </a:r>
          </a:p>
          <a:p>
            <a:pPr lvl="0"/>
            <a:r>
              <a:rPr lang="en-US" sz="1200" kern="1200" dirty="0" smtClean="0">
                <a:solidFill>
                  <a:schemeClr val="tx1"/>
                </a:solidFill>
                <a:effectLst/>
                <a:latin typeface="Arial" panose="020B0604020202020204" pitchFamily="34" charset="0"/>
                <a:cs typeface="Arial" panose="020B0604020202020204" pitchFamily="34" charset="0"/>
              </a:rPr>
              <a:t>Retail, e- and brick &amp; mortar			Vessel, Trailer State Registrations</a:t>
            </a:r>
          </a:p>
          <a:p>
            <a:pPr lvl="0"/>
            <a:r>
              <a:rPr lang="en-US" sz="1200" kern="1200" dirty="0" smtClean="0">
                <a:solidFill>
                  <a:schemeClr val="tx1"/>
                </a:solidFill>
                <a:effectLst/>
                <a:latin typeface="Arial" panose="020B0604020202020204" pitchFamily="34" charset="0"/>
                <a:cs typeface="Arial" panose="020B0604020202020204" pitchFamily="34" charset="0"/>
              </a:rPr>
              <a:t>Fishing/Hunting License State Registrations	Marinas, </a:t>
            </a:r>
            <a:r>
              <a:rPr lang="en-US" sz="1200" kern="1200" dirty="0" err="1" smtClean="0">
                <a:solidFill>
                  <a:schemeClr val="tx1"/>
                </a:solidFill>
                <a:effectLst/>
                <a:latin typeface="Arial" panose="020B0604020202020204" pitchFamily="34" charset="0"/>
                <a:cs typeface="Arial" panose="020B0604020202020204" pitchFamily="34" charset="0"/>
              </a:rPr>
              <a:t>Dockmasters</a:t>
            </a:r>
            <a:r>
              <a:rPr lang="en-US" sz="1200" kern="1200" dirty="0" smtClean="0">
                <a:solidFill>
                  <a:schemeClr val="tx1"/>
                </a:solidFill>
                <a:effectLst/>
                <a:latin typeface="Arial" panose="020B0604020202020204" pitchFamily="34" charset="0"/>
                <a:cs typeface="Arial" panose="020B0604020202020204" pitchFamily="34" charset="0"/>
              </a:rPr>
              <a:t>, </a:t>
            </a:r>
            <a:r>
              <a:rPr lang="en-US" sz="1200" kern="1200" dirty="0" err="1" smtClean="0">
                <a:solidFill>
                  <a:schemeClr val="tx1"/>
                </a:solidFill>
                <a:effectLst/>
                <a:latin typeface="Arial" panose="020B0604020202020204" pitchFamily="34" charset="0"/>
                <a:cs typeface="Arial" panose="020B0604020202020204" pitchFamily="34" charset="0"/>
              </a:rPr>
              <a:t>Fueli</a:t>
            </a:r>
            <a:r>
              <a:rPr lang="en-US" sz="1200" kern="1200" dirty="0" smtClean="0">
                <a:solidFill>
                  <a:schemeClr val="tx1"/>
                </a:solidFill>
                <a:effectLst/>
                <a:latin typeface="Arial" panose="020B0604020202020204" pitchFamily="34" charset="0"/>
                <a:cs typeface="Arial" panose="020B0604020202020204" pitchFamily="34" charset="0"/>
              </a:rPr>
              <a:t> Docks </a:t>
            </a:r>
          </a:p>
          <a:p>
            <a:pPr lvl="0"/>
            <a:r>
              <a:rPr lang="en-US" sz="1200" kern="1200" dirty="0" smtClean="0">
                <a:solidFill>
                  <a:schemeClr val="tx1"/>
                </a:solidFill>
                <a:effectLst/>
                <a:latin typeface="Arial" panose="020B0604020202020204" pitchFamily="34" charset="0"/>
                <a:cs typeface="Arial" panose="020B0604020202020204" pitchFamily="34" charset="0"/>
              </a:rPr>
              <a:t>High Schools						Community Foundations</a:t>
            </a:r>
          </a:p>
          <a:p>
            <a:pPr lvl="0"/>
            <a:r>
              <a:rPr lang="en-US" sz="1200" kern="1200" dirty="0" smtClean="0">
                <a:solidFill>
                  <a:schemeClr val="tx1"/>
                </a:solidFill>
                <a:effectLst/>
                <a:latin typeface="Arial" panose="020B0604020202020204" pitchFamily="34" charset="0"/>
                <a:cs typeface="Arial" panose="020B0604020202020204" pitchFamily="34" charset="0"/>
              </a:rPr>
              <a:t>Boating Foundations				Environmental marine organizations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696505A-A5C0-6C41-BA16-473CD9F03AE0}" type="slidenum">
              <a:rPr lang="en-US" smtClean="0"/>
              <a:t>11</a:t>
            </a:fld>
            <a:endParaRPr lang="en-US"/>
          </a:p>
        </p:txBody>
      </p:sp>
    </p:spTree>
    <p:extLst>
      <p:ext uri="{BB962C8B-B14F-4D97-AF65-F5344CB8AC3E}">
        <p14:creationId xmlns:p14="http://schemas.microsoft.com/office/powerpoint/2010/main" val="280054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is an ideal time to reach out to our new/used dealer companies and offer to help to teach their clients.</a:t>
            </a:r>
          </a:p>
          <a:p>
            <a:r>
              <a:rPr lang="en-US" dirty="0">
                <a:latin typeface="Arial" panose="020B0604020202020204" pitchFamily="34" charset="0"/>
                <a:cs typeface="Arial" panose="020B0604020202020204" pitchFamily="34" charset="0"/>
              </a:rPr>
              <a:t>They </a:t>
            </a:r>
            <a:r>
              <a:rPr lang="en-US" dirty="0" smtClean="0">
                <a:latin typeface="Arial" panose="020B0604020202020204" pitchFamily="34" charset="0"/>
                <a:cs typeface="Arial" panose="020B0604020202020204" pitchFamily="34" charset="0"/>
              </a:rPr>
              <a:t>can </a:t>
            </a:r>
            <a:r>
              <a:rPr lang="en-US" dirty="0">
                <a:latin typeface="Arial" panose="020B0604020202020204" pitchFamily="34" charset="0"/>
                <a:cs typeface="Arial" panose="020B0604020202020204" pitchFamily="34" charset="0"/>
              </a:rPr>
              <a:t>use our help in educating their boaters, thus helping to get them out on the water safely, reducing </a:t>
            </a:r>
            <a:r>
              <a:rPr lang="en-US" dirty="0" smtClean="0">
                <a:latin typeface="Arial" panose="020B0604020202020204" pitchFamily="34" charset="0"/>
                <a:cs typeface="Arial" panose="020B0604020202020204" pitchFamily="34" charset="0"/>
              </a:rPr>
              <a:t>risk.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ideal for us because we will receive their referrals at a time when we are </a:t>
            </a:r>
            <a:r>
              <a:rPr lang="en-US" dirty="0" smtClean="0">
                <a:latin typeface="Arial" panose="020B0604020202020204" pitchFamily="34" charset="0"/>
                <a:cs typeface="Arial" panose="020B0604020202020204" pitchFamily="34" charset="0"/>
              </a:rPr>
              <a:t>providing video classes, having pivoted </a:t>
            </a:r>
            <a:r>
              <a:rPr lang="en-US" dirty="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rPr>
              <a:t>classroom teaching </a:t>
            </a:r>
            <a:r>
              <a:rPr lang="en-US" dirty="0">
                <a:latin typeface="Arial" panose="020B0604020202020204" pitchFamily="34" charset="0"/>
                <a:cs typeface="Arial" panose="020B0604020202020204" pitchFamily="34" charset="0"/>
              </a:rPr>
              <a:t>and can benefit from referrals to help us to carry out our mission of educating the boating public</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is an ideal place for a PV box and VSCs</a:t>
            </a:r>
          </a:p>
          <a:p>
            <a:r>
              <a:rPr lang="en-US" dirty="0" smtClean="0">
                <a:latin typeface="Arial" panose="020B0604020202020204" pitchFamily="34" charset="0"/>
                <a:cs typeface="Arial" panose="020B0604020202020204" pitchFamily="34" charset="0"/>
              </a:rPr>
              <a:t>Try to find out if the dealers have a relationship with an insurance company – see next slide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B80582-1F08-4597-9664-F68D6A782AC3}" type="slidenum">
              <a:rPr lang="en-US" smtClean="0"/>
              <a:t>12</a:t>
            </a:fld>
            <a:endParaRPr lang="en-US"/>
          </a:p>
        </p:txBody>
      </p:sp>
    </p:spTree>
    <p:extLst>
      <p:ext uri="{BB962C8B-B14F-4D97-AF65-F5344CB8AC3E}">
        <p14:creationId xmlns:p14="http://schemas.microsoft.com/office/powerpoint/2010/main" val="350490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works best with insurance companies that offer discounts on boat insurance with proof of boating class graduation.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is an ideal place for a PV box</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696505A-A5C0-6C41-BA16-473CD9F03AE0}" type="slidenum">
              <a:rPr lang="en-US" smtClean="0"/>
              <a:t>13</a:t>
            </a:fld>
            <a:endParaRPr lang="en-US"/>
          </a:p>
        </p:txBody>
      </p:sp>
    </p:spTree>
    <p:extLst>
      <p:ext uri="{BB962C8B-B14F-4D97-AF65-F5344CB8AC3E}">
        <p14:creationId xmlns:p14="http://schemas.microsoft.com/office/powerpoint/2010/main" val="258303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In Florida boat registrations</a:t>
            </a:r>
            <a:r>
              <a:rPr lang="en-US" baseline="0" dirty="0" smtClean="0">
                <a:latin typeface="Arial" panose="020B0604020202020204" pitchFamily="34" charset="0"/>
                <a:cs typeface="Arial" panose="020B0604020202020204" pitchFamily="34" charset="0"/>
              </a:rPr>
              <a:t>  are issued and renewed at the Tax office, along with car licenses and registrations. There is often a lot of people waiting for the next clerk and there are TVs running ads for local services. These ads can be a good source of local companies to call on and often you can make arrangements to run a short add for classes.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While it will cost to buy lists, it may be something to consider as a good resource. If it’s successful, the income from classes will more than offset the cost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B80582-1F08-4597-9664-F68D6A782AC3}" type="slidenum">
              <a:rPr lang="en-US" smtClean="0"/>
              <a:t>14</a:t>
            </a:fld>
            <a:endParaRPr lang="en-US"/>
          </a:p>
        </p:txBody>
      </p:sp>
    </p:spTree>
    <p:extLst>
      <p:ext uri="{BB962C8B-B14F-4D97-AF65-F5344CB8AC3E}">
        <p14:creationId xmlns:p14="http://schemas.microsoft.com/office/powerpoint/2010/main" val="364521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latin typeface="Arial" panose="020B0604020202020204" pitchFamily="34" charset="0"/>
                <a:cs typeface="Arial" panose="020B0604020202020204" pitchFamily="34" charset="0"/>
              </a:rPr>
              <a:t>Annual fishing tournaments offer visible opportunities to pitch classes</a:t>
            </a:r>
          </a:p>
          <a:p>
            <a:pPr lvl="1">
              <a:spcBef>
                <a:spcPts val="0"/>
              </a:spcBef>
            </a:pPr>
            <a:r>
              <a:rPr lang="en-US" b="0" dirty="0" smtClean="0">
                <a:latin typeface="Arial" panose="020B0604020202020204" pitchFamily="34" charset="0"/>
                <a:cs typeface="Arial" panose="020B0604020202020204" pitchFamily="34" charset="0"/>
              </a:rPr>
              <a:t>Email their participants</a:t>
            </a:r>
          </a:p>
          <a:p>
            <a:pPr lvl="1">
              <a:spcBef>
                <a:spcPts val="0"/>
              </a:spcBef>
            </a:pPr>
            <a:r>
              <a:rPr lang="en-US" b="0" dirty="0" smtClean="0">
                <a:latin typeface="Arial" panose="020B0604020202020204" pitchFamily="34" charset="0"/>
                <a:cs typeface="Arial" panose="020B0604020202020204" pitchFamily="34" charset="0"/>
              </a:rPr>
              <a:t>Table at their event</a:t>
            </a:r>
          </a:p>
          <a:p>
            <a:pPr lvl="1">
              <a:spcBef>
                <a:spcPts val="0"/>
              </a:spcBef>
            </a:pPr>
            <a:r>
              <a:rPr lang="en-US" b="0" dirty="0" smtClean="0">
                <a:latin typeface="Arial" panose="020B0604020202020204" pitchFamily="34" charset="0"/>
                <a:cs typeface="Arial" panose="020B0604020202020204" pitchFamily="34" charset="0"/>
              </a:rPr>
              <a:t>Speaker at their event</a:t>
            </a:r>
          </a:p>
          <a:p>
            <a:pPr lvl="1">
              <a:spcBef>
                <a:spcPts val="0"/>
              </a:spcBef>
            </a:pPr>
            <a:r>
              <a:rPr lang="en-US" b="0" dirty="0" smtClean="0">
                <a:latin typeface="Arial" panose="020B0604020202020204" pitchFamily="34" charset="0"/>
                <a:cs typeface="Arial" panose="020B0604020202020204" pitchFamily="34" charset="0"/>
              </a:rPr>
              <a:t>Present a Boating Safely Award</a:t>
            </a:r>
          </a:p>
          <a:p>
            <a:pPr lvl="1">
              <a:spcBef>
                <a:spcPts val="0"/>
              </a:spcBef>
            </a:pPr>
            <a:r>
              <a:rPr lang="en-US" b="0" dirty="0" smtClean="0">
                <a:latin typeface="Arial" panose="020B0604020202020204" pitchFamily="34" charset="0"/>
                <a:cs typeface="Arial" panose="020B0604020202020204" pitchFamily="34" charset="0"/>
              </a:rPr>
              <a:t>Recognize youngsters</a:t>
            </a:r>
          </a:p>
          <a:p>
            <a:pPr lvl="1">
              <a:spcBef>
                <a:spcPts val="0"/>
              </a:spcBef>
            </a:pPr>
            <a:r>
              <a:rPr lang="en-US" b="0" dirty="0" smtClean="0">
                <a:latin typeface="Arial" panose="020B0604020202020204" pitchFamily="34" charset="0"/>
                <a:cs typeface="Arial" panose="020B0604020202020204" pitchFamily="34" charset="0"/>
              </a:rPr>
              <a:t>Offer classes well in advance</a:t>
            </a:r>
          </a:p>
          <a:p>
            <a:pPr>
              <a:spcBef>
                <a:spcPts val="0"/>
              </a:spcBef>
            </a:pPr>
            <a:r>
              <a:rPr lang="en-US" dirty="0" smtClean="0">
                <a:latin typeface="Arial" panose="020B0604020202020204" pitchFamily="34" charset="0"/>
                <a:cs typeface="Arial" panose="020B0604020202020204" pitchFamily="34" charset="0"/>
              </a:rPr>
              <a:t>Opportunities each year</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15</a:t>
            </a:fld>
            <a:endParaRPr lang="en-US"/>
          </a:p>
        </p:txBody>
      </p:sp>
    </p:spTree>
    <p:extLst>
      <p:ext uri="{BB962C8B-B14F-4D97-AF65-F5344CB8AC3E}">
        <p14:creationId xmlns:p14="http://schemas.microsoft.com/office/powerpoint/2010/main" val="575282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Great opportunity to</a:t>
            </a:r>
          </a:p>
          <a:p>
            <a:pPr lvl="1"/>
            <a:r>
              <a:rPr lang="en-US" b="1" dirty="0" smtClean="0">
                <a:latin typeface="Arial" panose="020B0604020202020204" pitchFamily="34" charset="0"/>
                <a:cs typeface="Arial" panose="020B0604020202020204" pitchFamily="34" charset="0"/>
              </a:rPr>
              <a:t>Offer classes</a:t>
            </a:r>
          </a:p>
          <a:p>
            <a:pPr lvl="1"/>
            <a:r>
              <a:rPr lang="en-US" b="1" dirty="0" smtClean="0">
                <a:latin typeface="Arial" panose="020B0604020202020204" pitchFamily="34" charset="0"/>
                <a:cs typeface="Arial" panose="020B0604020202020204" pitchFamily="34" charset="0"/>
              </a:rPr>
              <a:t>Set mind of boater for the future</a:t>
            </a:r>
          </a:p>
          <a:p>
            <a:r>
              <a:rPr lang="en-US" dirty="0" smtClean="0">
                <a:latin typeface="Arial" panose="020B0604020202020204" pitchFamily="34" charset="0"/>
                <a:cs typeface="Arial" panose="020B0604020202020204" pitchFamily="34" charset="0"/>
              </a:rPr>
              <a:t>When </a:t>
            </a:r>
            <a:r>
              <a:rPr lang="en-US" dirty="0" err="1" smtClean="0">
                <a:latin typeface="Arial" panose="020B0604020202020204" pitchFamily="34" charset="0"/>
                <a:cs typeface="Arial" panose="020B0604020202020204" pitchFamily="34" charset="0"/>
              </a:rPr>
              <a:t>FTF</a:t>
            </a:r>
            <a:r>
              <a:rPr lang="en-US" dirty="0" smtClean="0">
                <a:latin typeface="Arial" panose="020B0604020202020204" pitchFamily="34" charset="0"/>
                <a:cs typeface="Arial" panose="020B0604020202020204" pitchFamily="34" charset="0"/>
              </a:rPr>
              <a:t> resumes, call on each dealer in person during show – briefly – leave your business card – materials</a:t>
            </a:r>
          </a:p>
          <a:p>
            <a:r>
              <a:rPr lang="en-US" dirty="0" smtClean="0">
                <a:latin typeface="Arial" panose="020B0604020202020204" pitchFamily="34" charset="0"/>
                <a:cs typeface="Arial" panose="020B0604020202020204" pitchFamily="34" charset="0"/>
              </a:rPr>
              <a:t>Follow up with phone call</a:t>
            </a:r>
          </a:p>
          <a:p>
            <a:r>
              <a:rPr lang="en-US" dirty="0" smtClean="0">
                <a:latin typeface="Arial" panose="020B0604020202020204" pitchFamily="34" charset="0"/>
                <a:cs typeface="Arial" panose="020B0604020202020204" pitchFamily="34" charset="0"/>
              </a:rPr>
              <a:t>Pick up list of exhibitors for further mailings</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16</a:t>
            </a:fld>
            <a:endParaRPr lang="en-US"/>
          </a:p>
        </p:txBody>
      </p:sp>
    </p:spTree>
    <p:extLst>
      <p:ext uri="{BB962C8B-B14F-4D97-AF65-F5344CB8AC3E}">
        <p14:creationId xmlns:p14="http://schemas.microsoft.com/office/powerpoint/2010/main" val="2076978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Many local rental companies, clubs, have a boating class requirement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Call on them personally to develop rapport and a steady flow of referrals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Make sure you offer your classes seamlessly, no friction</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Follow up regularly to make sure they are satisfied</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Cross-contact with their insurers for additional business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17</a:t>
            </a:fld>
            <a:endParaRPr lang="en-US"/>
          </a:p>
        </p:txBody>
      </p:sp>
    </p:spTree>
    <p:extLst>
      <p:ext uri="{BB962C8B-B14F-4D97-AF65-F5344CB8AC3E}">
        <p14:creationId xmlns:p14="http://schemas.microsoft.com/office/powerpoint/2010/main" val="1193003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Local sailing, yacht, boating clubs are a great source of students, especially in the spring</a:t>
            </a:r>
          </a:p>
          <a:p>
            <a:r>
              <a:rPr lang="en-US" sz="1200" dirty="0" smtClean="0">
                <a:latin typeface="Arial" panose="020B0604020202020204" pitchFamily="34" charset="0"/>
                <a:cs typeface="Arial" panose="020B0604020202020204" pitchFamily="34" charset="0"/>
              </a:rPr>
              <a:t>Families who are looking to boat together</a:t>
            </a:r>
          </a:p>
          <a:p>
            <a:r>
              <a:rPr lang="en-US" sz="1200" dirty="0" smtClean="0">
                <a:latin typeface="Arial" panose="020B0604020202020204" pitchFamily="34" charset="0"/>
                <a:cs typeface="Arial" panose="020B0604020202020204" pitchFamily="34" charset="0"/>
              </a:rPr>
              <a:t>Youngsters who prefer a known instructor</a:t>
            </a:r>
          </a:p>
          <a:p>
            <a:r>
              <a:rPr lang="en-US" sz="1200" dirty="0" smtClean="0">
                <a:latin typeface="Arial" panose="020B0604020202020204" pitchFamily="34" charset="0"/>
                <a:cs typeface="Arial" panose="020B0604020202020204" pitchFamily="34" charset="0"/>
              </a:rPr>
              <a:t>Commodores, marina managers, boating directors all welcome us</a:t>
            </a:r>
          </a:p>
          <a:p>
            <a:r>
              <a:rPr lang="en-US" sz="1200" dirty="0" smtClean="0">
                <a:latin typeface="Arial" panose="020B0604020202020204" pitchFamily="34" charset="0"/>
                <a:cs typeface="Arial" panose="020B0604020202020204" pitchFamily="34" charset="0"/>
              </a:rPr>
              <a:t>Call on them by phone, set up  Zoom meeting to talk</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Another good location for PV and VE</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18</a:t>
            </a:fld>
            <a:endParaRPr lang="en-US"/>
          </a:p>
        </p:txBody>
      </p:sp>
    </p:spTree>
    <p:extLst>
      <p:ext uri="{BB962C8B-B14F-4D97-AF65-F5344CB8AC3E}">
        <p14:creationId xmlns:p14="http://schemas.microsoft.com/office/powerpoint/2010/main" val="420711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Marina managers typically welcome the Auxiliary  </a:t>
            </a:r>
          </a:p>
          <a:p>
            <a:r>
              <a:rPr lang="en-US" sz="1200" dirty="0" smtClean="0">
                <a:latin typeface="Arial" panose="020B0604020202020204" pitchFamily="34" charset="0"/>
                <a:cs typeface="Arial" panose="020B0604020202020204" pitchFamily="34" charset="0"/>
              </a:rPr>
              <a:t>They can include our class information on their emails, postings, even mailings and bills</a:t>
            </a:r>
          </a:p>
          <a:p>
            <a:r>
              <a:rPr lang="en-US" sz="1200" dirty="0" smtClean="0">
                <a:latin typeface="Arial" panose="020B0604020202020204" pitchFamily="34" charset="0"/>
                <a:cs typeface="Arial" panose="020B0604020202020204" pitchFamily="34" charset="0"/>
              </a:rPr>
              <a:t>They are a source of information to their clients and we can be a referral for their boaters if we are top of mind</a:t>
            </a:r>
          </a:p>
          <a:p>
            <a:r>
              <a:rPr lang="en-US" sz="1200" dirty="0" smtClean="0">
                <a:latin typeface="Arial" panose="020B0604020202020204" pitchFamily="34" charset="0"/>
                <a:cs typeface="Arial" panose="020B0604020202020204" pitchFamily="34" charset="0"/>
              </a:rPr>
              <a:t>Give us table space for displays in their offices</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Good PV and VE opportunity</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19</a:t>
            </a:fld>
            <a:endParaRPr lang="en-US"/>
          </a:p>
        </p:txBody>
      </p:sp>
    </p:spTree>
    <p:extLst>
      <p:ext uri="{BB962C8B-B14F-4D97-AF65-F5344CB8AC3E}">
        <p14:creationId xmlns:p14="http://schemas.microsoft.com/office/powerpoint/2010/main" val="39088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It’s important that we take advantage of the words Coast Guard</a:t>
            </a:r>
            <a:r>
              <a:rPr lang="en-US" sz="1300" baseline="0" dirty="0" smtClean="0"/>
              <a:t> that make up our name. This is essentially called branding. The other main difference is we are using certified instructors – yes, CG certified – vis-à-vis the online classes where the student keeps pressing NEXT, but has none of the benefits of knowledgeable instructors with lots of local knowledge.</a:t>
            </a:r>
          </a:p>
          <a:p>
            <a:endParaRPr lang="en-US" sz="1300" baseline="0" dirty="0" smtClean="0"/>
          </a:p>
          <a:p>
            <a:r>
              <a:rPr lang="en-US" sz="1300" baseline="0" dirty="0" smtClean="0"/>
              <a:t>We’re going to look at some marketing strategies –</a:t>
            </a:r>
          </a:p>
          <a:p>
            <a:pPr marL="285750" indent="-285750">
              <a:buFont typeface="Arial" panose="020B0604020202020204" pitchFamily="34" charset="0"/>
              <a:buChar char="•"/>
            </a:pPr>
            <a:r>
              <a:rPr lang="en-US" sz="1300" baseline="0" dirty="0" smtClean="0"/>
              <a:t>Outbound marketing which is essentially what you know as publicity</a:t>
            </a:r>
          </a:p>
          <a:p>
            <a:pPr marL="285750" indent="-285750">
              <a:buFont typeface="Arial" panose="020B0604020202020204" pitchFamily="34" charset="0"/>
              <a:buChar char="•"/>
            </a:pPr>
            <a:r>
              <a:rPr lang="en-US" sz="1300" baseline="0" dirty="0" smtClean="0"/>
              <a:t>Inbound marketing which relies on referrals</a:t>
            </a:r>
          </a:p>
          <a:p>
            <a:pPr marL="285750" indent="-285750">
              <a:buFont typeface="Arial" panose="020B0604020202020204" pitchFamily="34" charset="0"/>
              <a:buChar char="•"/>
            </a:pPr>
            <a:r>
              <a:rPr lang="en-US" sz="1300" baseline="0" dirty="0" smtClean="0"/>
              <a:t>Responsibilities of members to “close the sale”</a:t>
            </a: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a:t>
            </a:fld>
            <a:endParaRPr lang="en-US"/>
          </a:p>
        </p:txBody>
      </p:sp>
    </p:spTree>
    <p:extLst>
      <p:ext uri="{BB962C8B-B14F-4D97-AF65-F5344CB8AC3E}">
        <p14:creationId xmlns:p14="http://schemas.microsoft.com/office/powerpoint/2010/main" val="95606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These activities continue, albeit at a modest rate, but this is the time to be creative and get in front of people who might be searching for fresh ideas to support safe boating, clean marinas, environment…etc.</a:t>
            </a:r>
          </a:p>
          <a:p>
            <a:r>
              <a:rPr lang="en-US" dirty="0">
                <a:latin typeface="Arial" panose="020B0604020202020204" pitchFamily="34" charset="0"/>
                <a:cs typeface="Arial" panose="020B0604020202020204" pitchFamily="34" charset="0"/>
              </a:rPr>
              <a:t>A phone conversation cant hurt, especially if followed by a Zoom call to “meet” each other…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is a phenomenon whereby people who Zoom feel a certain tie with each other although they have not met physically…</a:t>
            </a:r>
          </a:p>
          <a:p>
            <a:endParaRPr lang="en-US"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Most marine communities have charitable entities of one kind or another</a:t>
            </a:r>
          </a:p>
          <a:p>
            <a:r>
              <a:rPr lang="en-US" sz="1200" dirty="0" smtClean="0">
                <a:latin typeface="Arial" panose="020B0604020202020204" pitchFamily="34" charset="0"/>
                <a:cs typeface="Arial" panose="020B0604020202020204" pitchFamily="34" charset="0"/>
              </a:rPr>
              <a:t>Approaching these for a conversation of mutual interest can generate ideas which can be translated into action resulting in support for our classes which in turn increase attendance</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Stores also have charitable foundations like </a:t>
            </a:r>
            <a:r>
              <a:rPr lang="en-US" sz="1200" dirty="0" err="1" smtClean="0">
                <a:latin typeface="Arial" panose="020B0604020202020204" pitchFamily="34" charset="0"/>
                <a:cs typeface="Arial" panose="020B0604020202020204" pitchFamily="34" charset="0"/>
              </a:rPr>
              <a:t>Kohls</a:t>
            </a:r>
            <a:r>
              <a:rPr lang="en-US" sz="1200" dirty="0" smtClean="0">
                <a:latin typeface="Arial" panose="020B0604020202020204" pitchFamily="34" charset="0"/>
                <a:cs typeface="Arial" panose="020B0604020202020204" pitchFamily="34" charset="0"/>
              </a:rPr>
              <a:t>, Target, Lowes, etc.</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20</a:t>
            </a:fld>
            <a:endParaRPr lang="en-US"/>
          </a:p>
        </p:txBody>
      </p:sp>
    </p:spTree>
    <p:extLst>
      <p:ext uri="{BB962C8B-B14F-4D97-AF65-F5344CB8AC3E}">
        <p14:creationId xmlns:p14="http://schemas.microsoft.com/office/powerpoint/2010/main" val="3887667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summer is an ideal time to reach young people who need their state certification to go boating…</a:t>
            </a:r>
          </a:p>
          <a:p>
            <a:r>
              <a:rPr lang="en-US" dirty="0">
                <a:latin typeface="Arial" panose="020B0604020202020204" pitchFamily="34" charset="0"/>
                <a:cs typeface="Arial" panose="020B0604020202020204" pitchFamily="34" charset="0"/>
              </a:rPr>
              <a:t>If school is out, perhaps the school administration office can suggest alternative ideas for contacting the students and letting them know of this opportunity.</a:t>
            </a:r>
          </a:p>
          <a:p>
            <a:r>
              <a:rPr lang="en-US" dirty="0">
                <a:latin typeface="Arial" panose="020B0604020202020204" pitchFamily="34" charset="0"/>
                <a:cs typeface="Arial" panose="020B0604020202020204" pitchFamily="34" charset="0"/>
              </a:rPr>
              <a:t>Consider offering half price for those under 17..</a:t>
            </a:r>
          </a:p>
          <a:p>
            <a:r>
              <a:rPr lang="en-US" sz="1200" dirty="0" smtClean="0">
                <a:latin typeface="Arial" panose="020B0604020202020204" pitchFamily="34" charset="0"/>
                <a:cs typeface="Arial" panose="020B0604020202020204" pitchFamily="34" charset="0"/>
              </a:rPr>
              <a:t>Local high schools typically need to offer information to their students that might help to keep them safe…while needed by as many students as Driver’s Ed, boating classes can be very valuable for those who do boat…</a:t>
            </a:r>
          </a:p>
          <a:p>
            <a:r>
              <a:rPr lang="en-US" sz="1200" dirty="0" smtClean="0">
                <a:latin typeface="Arial" panose="020B0604020202020204" pitchFamily="34" charset="0"/>
                <a:cs typeface="Arial" panose="020B0604020202020204" pitchFamily="34" charset="0"/>
              </a:rPr>
              <a:t>A simple announcement can go a long way</a:t>
            </a:r>
          </a:p>
          <a:p>
            <a:r>
              <a:rPr lang="en-US" sz="1200" dirty="0" smtClean="0">
                <a:latin typeface="Arial" panose="020B0604020202020204" pitchFamily="34" charset="0"/>
                <a:cs typeface="Arial" panose="020B0604020202020204" pitchFamily="34" charset="0"/>
              </a:rPr>
              <a:t>Can also reach parents with take home news</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21</a:t>
            </a:fld>
            <a:endParaRPr lang="en-US"/>
          </a:p>
        </p:txBody>
      </p:sp>
    </p:spTree>
    <p:extLst>
      <p:ext uri="{BB962C8B-B14F-4D97-AF65-F5344CB8AC3E}">
        <p14:creationId xmlns:p14="http://schemas.microsoft.com/office/powerpoint/2010/main" val="388061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Similarly, local businesses, including the local branches of national companies, are always looking to make donations to the community…</a:t>
            </a:r>
          </a:p>
          <a:p>
            <a:r>
              <a:rPr lang="en-US" sz="1200" dirty="0" smtClean="0">
                <a:latin typeface="Arial" panose="020B0604020202020204" pitchFamily="34" charset="0"/>
                <a:cs typeface="Arial" panose="020B0604020202020204" pitchFamily="34" charset="0"/>
              </a:rPr>
              <a:t>This can be in the form of publicity and/or monies…</a:t>
            </a:r>
          </a:p>
          <a:p>
            <a:r>
              <a:rPr lang="en-US" sz="1200" dirty="0" smtClean="0">
                <a:latin typeface="Arial" panose="020B0604020202020204" pitchFamily="34" charset="0"/>
                <a:cs typeface="Arial" panose="020B0604020202020204" pitchFamily="34" charset="0"/>
              </a:rPr>
              <a:t>If we follow Section H of the AUXMAN, certain funding can be obtained to support our classes…</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22</a:t>
            </a:fld>
            <a:endParaRPr lang="en-US"/>
          </a:p>
        </p:txBody>
      </p:sp>
    </p:spTree>
    <p:extLst>
      <p:ext uri="{BB962C8B-B14F-4D97-AF65-F5344CB8AC3E}">
        <p14:creationId xmlns:p14="http://schemas.microsoft.com/office/powerpoint/2010/main" val="256703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23</a:t>
            </a:fld>
            <a:endParaRPr lang="en-US"/>
          </a:p>
        </p:txBody>
      </p:sp>
    </p:spTree>
    <p:extLst>
      <p:ext uri="{BB962C8B-B14F-4D97-AF65-F5344CB8AC3E}">
        <p14:creationId xmlns:p14="http://schemas.microsoft.com/office/powerpoint/2010/main" val="140750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24</a:t>
            </a:fld>
            <a:endParaRPr lang="en-US"/>
          </a:p>
        </p:txBody>
      </p:sp>
    </p:spTree>
    <p:extLst>
      <p:ext uri="{BB962C8B-B14F-4D97-AF65-F5344CB8AC3E}">
        <p14:creationId xmlns:p14="http://schemas.microsoft.com/office/powerpoint/2010/main" val="93744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Phone number dedicated to PE</a:t>
            </a:r>
          </a:p>
          <a:p>
            <a:r>
              <a:rPr lang="en-US" dirty="0" smtClean="0">
                <a:latin typeface="Arial" panose="020B0604020202020204" pitchFamily="34" charset="0"/>
                <a:cs typeface="Arial" panose="020B0604020202020204" pitchFamily="34" charset="0"/>
              </a:rPr>
              <a:t>PayPal or check accepted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696505A-A5C0-6C41-BA16-473CD9F03AE0}" type="slidenum">
              <a:rPr lang="en-US" smtClean="0"/>
              <a:t>25</a:t>
            </a:fld>
            <a:endParaRPr lang="en-US"/>
          </a:p>
        </p:txBody>
      </p:sp>
    </p:spTree>
    <p:extLst>
      <p:ext uri="{BB962C8B-B14F-4D97-AF65-F5344CB8AC3E}">
        <p14:creationId xmlns:p14="http://schemas.microsoft.com/office/powerpoint/2010/main" val="60518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26</a:t>
            </a:fld>
            <a:endParaRPr lang="en-US"/>
          </a:p>
        </p:txBody>
      </p:sp>
    </p:spTree>
    <p:extLst>
      <p:ext uri="{BB962C8B-B14F-4D97-AF65-F5344CB8AC3E}">
        <p14:creationId xmlns:p14="http://schemas.microsoft.com/office/powerpoint/2010/main" val="2820081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Closing the sale is as important as generating inquiries and interest from prospective students. Handling of the prospective student will make the difference.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best way to make all the marketing pay off is to make sure to register each student who contacts us with interest. A “lost student” is an opportunity missed.</a:t>
            </a:r>
          </a:p>
          <a:p>
            <a:endParaRPr lang="en-US" dirty="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cs typeface="Arial" panose="020B0604020202020204" pitchFamily="34" charset="0"/>
              </a:rPr>
              <a:t>Virtual classes meant that the market for boating classes multiplied. The original market, face to face class, expanded to those interested in online classes which in turn exploded into the outer circle with </a:t>
            </a:r>
            <a:r>
              <a:rPr lang="en-US" sz="1200" i="1" kern="1200" dirty="0" smtClean="0">
                <a:solidFill>
                  <a:schemeClr val="tx1"/>
                </a:solidFill>
                <a:effectLst/>
                <a:latin typeface="Arial" panose="020B0604020202020204" pitchFamily="34" charset="0"/>
                <a:cs typeface="Arial" panose="020B0604020202020204" pitchFamily="34" charset="0"/>
              </a:rPr>
              <a:t>video classes with CGAUX Instructors</a:t>
            </a:r>
            <a:r>
              <a:rPr lang="en-US" sz="1200" kern="1200" dirty="0" smtClean="0">
                <a:solidFill>
                  <a:schemeClr val="tx1"/>
                </a:solidFill>
                <a:effectLst/>
                <a:latin typeface="Arial" panose="020B0604020202020204" pitchFamily="34" charset="0"/>
                <a:cs typeface="Arial" panose="020B0604020202020204" pitchFamily="34" charset="0"/>
              </a:rPr>
              <a:t>. </a:t>
            </a:r>
          </a:p>
          <a:p>
            <a:r>
              <a:rPr lang="en-US" sz="1200" kern="1200" dirty="0" smtClean="0">
                <a:solidFill>
                  <a:schemeClr val="tx1"/>
                </a:solidFill>
                <a:effectLst/>
                <a:latin typeface="Arial" panose="020B0604020202020204" pitchFamily="34" charset="0"/>
                <a:cs typeface="Arial" panose="020B0604020202020204" pitchFamily="34" charset="0"/>
              </a:rPr>
              <a:t> </a:t>
            </a:r>
          </a:p>
          <a:p>
            <a:r>
              <a:rPr lang="en-US" sz="1200" i="1" kern="1200" dirty="0" smtClean="0">
                <a:solidFill>
                  <a:schemeClr val="tx1"/>
                </a:solidFill>
                <a:effectLst/>
                <a:latin typeface="Arial" panose="020B0604020202020204" pitchFamily="34" charset="0"/>
                <a:cs typeface="Arial" panose="020B0604020202020204" pitchFamily="34" charset="0"/>
              </a:rPr>
              <a:t>What happened to interest these boaters in our new virtual classes?</a:t>
            </a:r>
            <a:endParaRPr lang="en-US" sz="1200" kern="1200" dirty="0" smtClean="0">
              <a:solidFill>
                <a:schemeClr val="tx1"/>
              </a:solidFill>
              <a:effectLst/>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cs typeface="Arial" panose="020B0604020202020204" pitchFamily="34" charset="0"/>
              </a:rPr>
              <a:t> </a:t>
            </a:r>
          </a:p>
          <a:p>
            <a:r>
              <a:rPr lang="en-US" sz="1200" kern="1200" dirty="0" smtClean="0">
                <a:solidFill>
                  <a:schemeClr val="tx1"/>
                </a:solidFill>
                <a:effectLst/>
                <a:latin typeface="Arial" panose="020B0604020202020204" pitchFamily="34" charset="0"/>
                <a:cs typeface="Arial" panose="020B0604020202020204" pitchFamily="34" charset="0"/>
              </a:rPr>
              <a:t>Whether they seek a NASBLA-approved state boating certificate or knowledge and skills gained directly from our experienced instructors, boaters seek to make their experience on the water safer for their families and more enjoyable for themselves.</a:t>
            </a:r>
          </a:p>
          <a:p>
            <a:r>
              <a:rPr lang="en-US" sz="1200" kern="1200" dirty="0" smtClean="0">
                <a:solidFill>
                  <a:schemeClr val="tx1"/>
                </a:solidFill>
                <a:effectLst/>
                <a:latin typeface="Arial" panose="020B0604020202020204" pitchFamily="34" charset="0"/>
                <a:cs typeface="Arial" panose="020B0604020202020204" pitchFamily="34" charset="0"/>
              </a:rPr>
              <a:t> </a:t>
            </a:r>
          </a:p>
          <a:p>
            <a:r>
              <a:rPr lang="en-US" sz="1200" kern="1200" dirty="0" smtClean="0">
                <a:solidFill>
                  <a:schemeClr val="tx1"/>
                </a:solidFill>
                <a:effectLst/>
                <a:latin typeface="Arial" panose="020B0604020202020204" pitchFamily="34" charset="0"/>
                <a:cs typeface="Arial" panose="020B0604020202020204" pitchFamily="34" charset="0"/>
              </a:rPr>
              <a:t>Students are now connecting virtually from across the state and are no longer limited to driving distance. Families are taking the virtual classes together from the comfort of their homes. And students enjoy the interaction of seeing each other and the instructors on the video screen.</a:t>
            </a:r>
          </a:p>
          <a:p>
            <a:r>
              <a:rPr lang="en-US" sz="1200" kern="1200" dirty="0" smtClean="0">
                <a:solidFill>
                  <a:schemeClr val="tx1"/>
                </a:solidFill>
                <a:effectLs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696505A-A5C0-6C41-BA16-473CD9F03AE0}" type="slidenum">
              <a:rPr lang="en-US" smtClean="0"/>
              <a:t>27</a:t>
            </a:fld>
            <a:endParaRPr lang="en-US"/>
          </a:p>
        </p:txBody>
      </p:sp>
    </p:spTree>
    <p:extLst>
      <p:ext uri="{BB962C8B-B14F-4D97-AF65-F5344CB8AC3E}">
        <p14:creationId xmlns:p14="http://schemas.microsoft.com/office/powerpoint/2010/main" val="3607586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cs typeface="Arial" panose="020B0604020202020204" pitchFamily="34" charset="0"/>
              </a:rPr>
              <a:t>A smoothly functioning team of flotilla staff officers can achieve significant results with coordinated team work. </a:t>
            </a:r>
          </a:p>
          <a:p>
            <a:r>
              <a:rPr lang="en-US" sz="1200" kern="1200" dirty="0" smtClean="0">
                <a:solidFill>
                  <a:schemeClr val="tx1"/>
                </a:solidFill>
                <a:effectLst/>
                <a:latin typeface="Arial" panose="020B0604020202020204" pitchFamily="34" charset="0"/>
                <a:cs typeface="Arial" panose="020B0604020202020204" pitchFamily="34" charset="0"/>
              </a:rPr>
              <a:t>A clear website, a rich calendar with frequent multiple offerings, active Facebook friends, a targeted video, special interest articles with local community papers, local TV interview for the 5 and 10 pm news, local radio, boating, fishing hunting programs, and public service ads, all these offer steady opportunities. </a:t>
            </a:r>
          </a:p>
          <a:p>
            <a:r>
              <a:rPr lang="en-US" sz="1200" kern="1200" dirty="0" smtClean="0">
                <a:solidFill>
                  <a:schemeClr val="tx1"/>
                </a:solidFill>
                <a:effectLst/>
                <a:latin typeface="Arial" panose="020B0604020202020204" pitchFamily="34" charset="0"/>
                <a:cs typeface="Arial" panose="020B0604020202020204" pitchFamily="34" charset="0"/>
              </a:rPr>
              <a:t>And, above all, a friction-less sign up procedure where a knowledgeable Auxiliarist answers all inquiries personally and quickly, enrolling the inquiring boater seamlessly.</a:t>
            </a:r>
          </a:p>
          <a:p>
            <a:r>
              <a:rPr lang="en-US" sz="1200" kern="1200" dirty="0" smtClean="0">
                <a:solidFill>
                  <a:schemeClr val="tx1"/>
                </a:solidFill>
                <a:effectLst/>
                <a:latin typeface="Arial" panose="020B0604020202020204" pitchFamily="34" charset="0"/>
                <a:cs typeface="Arial" panose="020B0604020202020204" pitchFamily="34" charset="0"/>
              </a:rPr>
              <a:t> </a:t>
            </a: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28</a:t>
            </a:fld>
            <a:endParaRPr lang="en-US"/>
          </a:p>
        </p:txBody>
      </p:sp>
    </p:spTree>
    <p:extLst>
      <p:ext uri="{BB962C8B-B14F-4D97-AF65-F5344CB8AC3E}">
        <p14:creationId xmlns:p14="http://schemas.microsoft.com/office/powerpoint/2010/main" val="1843027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cs typeface="Arial" panose="020B0604020202020204" pitchFamily="34" charset="0"/>
              </a:rPr>
              <a:t>Thank you for attending. If you have questions, here are my contact </a:t>
            </a:r>
            <a:r>
              <a:rPr lang="en-US" dirty="0" smtClean="0">
                <a:latin typeface="Arial" panose="020B0604020202020204" pitchFamily="34" charset="0"/>
                <a:cs typeface="Arial" panose="020B0604020202020204" pitchFamily="34" charset="0"/>
              </a:rPr>
              <a:t>methods. Also, please spend the time to look at the E-Directorates Virtual PE Classes webpages</a:t>
            </a:r>
            <a:endParaRPr lang="en-US" sz="1200" kern="1200" dirty="0" smtClean="0">
              <a:solidFill>
                <a:schemeClr val="tx1"/>
              </a:solidFill>
              <a:effectLst/>
              <a:latin typeface="Arial" panose="020B0604020202020204" pitchFamily="34" charset="0"/>
              <a:cs typeface="Arial" panose="020B0604020202020204" pitchFamily="34" charset="0"/>
            </a:endParaRP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29</a:t>
            </a:fld>
            <a:endParaRPr lang="en-US"/>
          </a:p>
        </p:txBody>
      </p:sp>
    </p:spTree>
    <p:extLst>
      <p:ext uri="{BB962C8B-B14F-4D97-AF65-F5344CB8AC3E}">
        <p14:creationId xmlns:p14="http://schemas.microsoft.com/office/powerpoint/2010/main" val="252683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95800"/>
            <a:ext cx="6705600" cy="4385310"/>
          </a:xfrm>
        </p:spPr>
        <p:txBody>
          <a:bodyPr/>
          <a:lstStyle/>
          <a:p>
            <a:r>
              <a:rPr lang="en-US" dirty="0"/>
              <a:t>The purpose of this section is to share the various channels used by our flotillas as well as share some new ideas.</a:t>
            </a:r>
          </a:p>
          <a:p>
            <a:endParaRPr lang="en-US" dirty="0"/>
          </a:p>
          <a:p>
            <a:r>
              <a:rPr lang="en-US" dirty="0"/>
              <a:t>They cover both physical and virtual initiatives.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a rule of thumb, Inbound marketing is most efficient and reliable</a:t>
            </a:r>
            <a:r>
              <a:rPr lang="en-US" dirty="0" smtClean="0"/>
              <a:t>. It </a:t>
            </a:r>
            <a:r>
              <a:rPr lang="en-US" b="0" dirty="0" smtClean="0">
                <a:latin typeface="Arial" panose="020B0604020202020204" pitchFamily="34" charset="0"/>
                <a:cs typeface="Arial" panose="020B0604020202020204" pitchFamily="34" charset="0"/>
              </a:rPr>
              <a:t>cultivates key sources of referrals at decision</a:t>
            </a:r>
            <a:br>
              <a:rPr lang="en-US" b="0" dirty="0" smtClean="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 points in time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Outbound marketing is the most traditional and complements inbound marketing but is not as effective</a:t>
            </a:r>
            <a:r>
              <a:rPr lang="en-US" dirty="0" smtClean="0"/>
              <a:t>. However, we </a:t>
            </a:r>
            <a:r>
              <a:rPr lang="en-US" b="0" dirty="0" smtClean="0"/>
              <a:t>will </a:t>
            </a:r>
            <a:r>
              <a:rPr lang="en-US" b="0" dirty="0" smtClean="0">
                <a:latin typeface="Arial" panose="020B0604020202020204" pitchFamily="34" charset="0"/>
                <a:cs typeface="Arial" panose="020B0604020202020204" pitchFamily="34" charset="0"/>
              </a:rPr>
              <a:t> discuss leveraging traditional methods with repetitive </a:t>
            </a:r>
            <a:br>
              <a:rPr lang="en-US" b="0" dirty="0" smtClean="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 messaging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Dedicated flotilla resources can make or break the marketing </a:t>
            </a:r>
            <a:r>
              <a:rPr lang="en-US" dirty="0" smtClean="0"/>
              <a:t>plan. </a:t>
            </a:r>
            <a:r>
              <a:rPr lang="en-US" b="0" dirty="0" smtClean="0">
                <a:latin typeface="Arial" panose="020B0604020202020204" pitchFamily="34" charset="0"/>
                <a:cs typeface="Arial" panose="020B0604020202020204" pitchFamily="34" charset="0"/>
              </a:rPr>
              <a:t>Focus individuals with specific tasking for regular follow up:</a:t>
            </a:r>
          </a:p>
          <a:p>
            <a:endParaRPr lang="en-US" dirty="0"/>
          </a:p>
          <a:p>
            <a:r>
              <a:rPr lang="en-US" dirty="0" smtClean="0"/>
              <a:t>FSO-PE		FSO-PA</a:t>
            </a:r>
            <a:endParaRPr lang="en-US" dirty="0"/>
          </a:p>
          <a:p>
            <a:pPr lvl="0"/>
            <a:r>
              <a:rPr lang="en-US" dirty="0" smtClean="0"/>
              <a:t>FSO-PB		FSO-VE </a:t>
            </a:r>
            <a:endParaRPr lang="en-US" dirty="0"/>
          </a:p>
          <a:p>
            <a:pPr lvl="0"/>
            <a:r>
              <a:rPr lang="en-US" dirty="0" smtClean="0"/>
              <a:t>FSO-PV</a:t>
            </a:r>
            <a:endParaRPr lang="en-US" dirty="0"/>
          </a:p>
          <a:p>
            <a:pPr lvl="0"/>
            <a:endParaRPr lang="en-US" dirty="0"/>
          </a:p>
          <a:p>
            <a:pPr lvl="0"/>
            <a:r>
              <a:rPr lang="en-US" dirty="0"/>
              <a:t>Face to Face can be strengthened immediately </a:t>
            </a:r>
            <a:r>
              <a:rPr lang="en-US" dirty="0" smtClean="0"/>
              <a:t>when </a:t>
            </a:r>
            <a:r>
              <a:rPr lang="en-US" dirty="0"/>
              <a:t>FTF is </a:t>
            </a:r>
            <a:r>
              <a:rPr lang="en-US" dirty="0" smtClean="0"/>
              <a:t>resumed. Virtual </a:t>
            </a:r>
            <a:r>
              <a:rPr lang="en-US" dirty="0"/>
              <a:t>approaches can be created as driven by </a:t>
            </a:r>
            <a:r>
              <a:rPr lang="en-US" dirty="0" smtClean="0"/>
              <a:t>current need</a:t>
            </a:r>
            <a:r>
              <a:rPr lang="en-US" dirty="0"/>
              <a:t>.</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3</a:t>
            </a:fld>
            <a:endParaRPr lang="en-US"/>
          </a:p>
        </p:txBody>
      </p:sp>
    </p:spTree>
    <p:extLst>
      <p:ext uri="{BB962C8B-B14F-4D97-AF65-F5344CB8AC3E}">
        <p14:creationId xmlns:p14="http://schemas.microsoft.com/office/powerpoint/2010/main" val="42338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5763" indent="-385763">
              <a:buFont typeface="+mj-lt"/>
              <a:buAutoNum type="arabicPeriod"/>
            </a:pPr>
            <a:r>
              <a:rPr lang="en-US" sz="1200" dirty="0" smtClean="0">
                <a:latin typeface="Arial" panose="020B0604020202020204" pitchFamily="34" charset="0"/>
                <a:cs typeface="Arial" panose="020B0604020202020204" pitchFamily="34" charset="0"/>
              </a:rPr>
              <a:t>Our story – we need to let our prospects know why students should take our videoconference classes and not other online classes – again differentiating</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Referrals - how to cultivate key sources of steady referrals </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Publicity - leverage ads, social media, etc.</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Dedicate flotilla officers with specific tasking for regular follow up</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4</a:t>
            </a:fld>
            <a:endParaRPr lang="en-US" dirty="0"/>
          </a:p>
        </p:txBody>
      </p:sp>
    </p:spTree>
    <p:extLst>
      <p:ext uri="{BB962C8B-B14F-4D97-AF65-F5344CB8AC3E}">
        <p14:creationId xmlns:p14="http://schemas.microsoft.com/office/powerpoint/2010/main" val="74091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The positioning statement, slogan, pitch, must feature the advantages, the benefits that your classes offer over others. The following are mostly intangible – we can’t put a number on these – but we know they work.</a:t>
            </a:r>
          </a:p>
          <a:p>
            <a:pPr marL="685800" lvl="1" indent="-342900">
              <a:buFont typeface="+mj-lt"/>
              <a:buAutoNum type="arabicPeriod"/>
            </a:pPr>
            <a:r>
              <a:rPr lang="en-US" b="0" dirty="0" smtClean="0">
                <a:latin typeface="Arial" panose="020B0604020202020204" pitchFamily="34" charset="0"/>
                <a:cs typeface="Arial" panose="020B0604020202020204" pitchFamily="34" charset="0"/>
              </a:rPr>
              <a:t>Personal interactive conversations with experienced USCG Auxiliarists</a:t>
            </a:r>
          </a:p>
          <a:p>
            <a:pPr marL="685800" lvl="1" indent="-342900">
              <a:buFont typeface="+mj-lt"/>
              <a:buAutoNum type="arabicPeriod"/>
            </a:pPr>
            <a:r>
              <a:rPr lang="en-US" b="0" dirty="0" smtClean="0">
                <a:latin typeface="Arial" panose="020B0604020202020204" pitchFamily="34" charset="0"/>
                <a:cs typeface="Arial" panose="020B0604020202020204" pitchFamily="34" charset="0"/>
              </a:rPr>
              <a:t>Peace of mind when boating safely</a:t>
            </a:r>
          </a:p>
          <a:p>
            <a:pPr marL="685800" lvl="1" indent="-342900">
              <a:buFont typeface="+mj-lt"/>
              <a:buAutoNum type="arabicPeriod"/>
            </a:pPr>
            <a:r>
              <a:rPr lang="en-US" b="0" dirty="0" smtClean="0">
                <a:latin typeface="Arial" panose="020B0604020202020204" pitchFamily="34" charset="0"/>
                <a:cs typeface="Arial" panose="020B0604020202020204" pitchFamily="34" charset="0"/>
              </a:rPr>
              <a:t>Knowledge gained can prevent an accident, possibly serious. Comfort that boater is taking care of their family while out on the water</a:t>
            </a:r>
          </a:p>
          <a:p>
            <a:pPr marL="685800" lvl="1" indent="-342900">
              <a:buFont typeface="+mj-lt"/>
              <a:buAutoNum type="arabicPeriod"/>
            </a:pPr>
            <a:r>
              <a:rPr lang="en-US" b="0" dirty="0" smtClean="0">
                <a:latin typeface="Arial" panose="020B0604020202020204" pitchFamily="34" charset="0"/>
                <a:cs typeface="Arial" panose="020B0604020202020204" pitchFamily="34" charset="0"/>
              </a:rPr>
              <a:t>Good practices to prevent or handle emergencies (VHF)</a:t>
            </a:r>
          </a:p>
          <a:p>
            <a:pPr marL="685800" lvl="1" indent="-342900">
              <a:buFont typeface="+mj-lt"/>
              <a:buAutoNum type="arabicPeriod"/>
            </a:pPr>
            <a:r>
              <a:rPr lang="en-US" b="0" dirty="0" smtClean="0">
                <a:latin typeface="Arial" panose="020B0604020202020204" pitchFamily="34" charset="0"/>
                <a:cs typeface="Arial" panose="020B0604020202020204" pitchFamily="34" charset="0"/>
              </a:rPr>
              <a:t>Everyone in the family can learn together, enjoy together</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5</a:t>
            </a:fld>
            <a:endParaRPr lang="en-US"/>
          </a:p>
        </p:txBody>
      </p:sp>
    </p:spTree>
    <p:extLst>
      <p:ext uri="{BB962C8B-B14F-4D97-AF65-F5344CB8AC3E}">
        <p14:creationId xmlns:p14="http://schemas.microsoft.com/office/powerpoint/2010/main" val="144942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Here</a:t>
            </a:r>
            <a:r>
              <a:rPr lang="en-US" baseline="0" dirty="0" smtClean="0">
                <a:latin typeface="Arial" panose="020B0604020202020204" pitchFamily="34" charset="0"/>
                <a:cs typeface="Arial" panose="020B0604020202020204" pitchFamily="34" charset="0"/>
              </a:rPr>
              <a:t> are some ore benefits – we need to emphasize these benefits when “selling” the class to our prospects</a:t>
            </a:r>
            <a:endParaRPr lang="en-US" dirty="0" smtClean="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b="0" dirty="0" smtClean="0">
                <a:latin typeface="Arial" panose="020B0604020202020204" pitchFamily="34" charset="0"/>
                <a:cs typeface="Arial" panose="020B0604020202020204" pitchFamily="34" charset="0"/>
              </a:rPr>
              <a:t>No need to travel; convenience of home. Promise of a safe environment</a:t>
            </a:r>
          </a:p>
          <a:p>
            <a:pPr marL="800100" lvl="1" indent="-457200">
              <a:buFont typeface="Arial" panose="020B0604020202020204" pitchFamily="34" charset="0"/>
              <a:buChar char="•"/>
            </a:pPr>
            <a:r>
              <a:rPr lang="en-US" b="0" dirty="0" smtClean="0">
                <a:latin typeface="Arial" panose="020B0604020202020204" pitchFamily="34" charset="0"/>
                <a:cs typeface="Arial" panose="020B0604020202020204" pitchFamily="34" charset="0"/>
              </a:rPr>
              <a:t>Save time, round-trip, costs, parking</a:t>
            </a:r>
          </a:p>
          <a:p>
            <a:pPr marL="800100" lvl="1" indent="-457200">
              <a:buFont typeface="Arial" panose="020B0604020202020204" pitchFamily="34" charset="0"/>
              <a:buChar char="•"/>
            </a:pPr>
            <a:r>
              <a:rPr lang="en-US" b="0" dirty="0" smtClean="0">
                <a:latin typeface="Arial" panose="020B0604020202020204" pitchFamily="34" charset="0"/>
                <a:cs typeface="Arial" panose="020B0604020202020204" pitchFamily="34" charset="0"/>
              </a:rPr>
              <a:t>All inclusive leading to state certification; compliance for youth drivers</a:t>
            </a:r>
          </a:p>
          <a:p>
            <a:pPr marL="800100" lvl="1" indent="-457200">
              <a:buFont typeface="Arial" panose="020B0604020202020204" pitchFamily="34" charset="0"/>
              <a:buChar char="•"/>
            </a:pPr>
            <a:r>
              <a:rPr lang="en-US" b="0" dirty="0" smtClean="0">
                <a:latin typeface="Arial" panose="020B0604020202020204" pitchFamily="34" charset="0"/>
                <a:cs typeface="Arial" panose="020B0604020202020204" pitchFamily="34" charset="0"/>
              </a:rPr>
              <a:t>Possible lower insurance rates</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B80582-1F08-4597-9664-F68D6A782AC3}" type="slidenum">
              <a:rPr lang="en-US" smtClean="0"/>
              <a:t>6</a:t>
            </a:fld>
            <a:endParaRPr lang="en-US"/>
          </a:p>
        </p:txBody>
      </p:sp>
    </p:spTree>
    <p:extLst>
      <p:ext uri="{BB962C8B-B14F-4D97-AF65-F5344CB8AC3E}">
        <p14:creationId xmlns:p14="http://schemas.microsoft.com/office/powerpoint/2010/main" val="147779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Traditional mediums are not as focused but can still bring in students…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Use </a:t>
            </a:r>
            <a:r>
              <a:rPr lang="en-US" dirty="0">
                <a:latin typeface="Arial" panose="020B0604020202020204" pitchFamily="34" charset="0"/>
                <a:cs typeface="Arial" panose="020B0604020202020204" pitchFamily="34" charset="0"/>
              </a:rPr>
              <a:t>Print and Electronic…adapt medium as needed to the type of class</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Traditional outlets, including social media, rely on being seen at the right time by the buyer, and, also on being a source of education to the buyer.</a:t>
            </a:r>
          </a:p>
          <a:p>
            <a:pPr marL="0" indent="0">
              <a:buNone/>
            </a:pPr>
            <a:r>
              <a:rPr lang="en-US" sz="1200" dirty="0" smtClean="0">
                <a:latin typeface="Arial" panose="020B0604020202020204" pitchFamily="34" charset="0"/>
                <a:cs typeface="Arial" panose="020B0604020202020204" pitchFamily="34" charset="0"/>
              </a:rPr>
              <a:t>These need to be frequent and top of mind to be effective.</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PA can generate publicity, posters, positioning</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CS can post on flotilla website and Facebook</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RBSPV can distribute e-literature, brochures to focus groups</a:t>
            </a:r>
          </a:p>
          <a:p>
            <a:pPr marL="385763" indent="-385763">
              <a:buFont typeface="+mj-lt"/>
              <a:buAutoNum type="arabicPeriod"/>
            </a:pPr>
            <a:r>
              <a:rPr lang="en-US" sz="1200" dirty="0" smtClean="0">
                <a:latin typeface="Arial" panose="020B0604020202020204" pitchFamily="34" charset="0"/>
                <a:cs typeface="Arial" panose="020B0604020202020204" pitchFamily="34" charset="0"/>
              </a:rPr>
              <a:t>VE can distribute literature at the ramps with boaters, one-on-one interface can sell</a:t>
            </a:r>
            <a:r>
              <a:rPr lang="en-US" sz="1200" baseline="0" dirty="0" smtClean="0">
                <a:latin typeface="Arial" panose="020B0604020202020204" pitchFamily="34" charset="0"/>
                <a:cs typeface="Arial" panose="020B0604020202020204" pitchFamily="34" charset="0"/>
              </a:rPr>
              <a:t> classes</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7</a:t>
            </a:fld>
            <a:endParaRPr lang="en-US"/>
          </a:p>
        </p:txBody>
      </p:sp>
    </p:spTree>
    <p:extLst>
      <p:ext uri="{BB962C8B-B14F-4D97-AF65-F5344CB8AC3E}">
        <p14:creationId xmlns:p14="http://schemas.microsoft.com/office/powerpoint/2010/main" val="362707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Local Publications</a:t>
            </a:r>
          </a:p>
          <a:p>
            <a:pPr fontAlgn="t"/>
            <a:endParaRPr lang="en-US" sz="1200" dirty="0" smtClean="0">
              <a:latin typeface="Arial" panose="020B0604020202020204" pitchFamily="34" charset="0"/>
              <a:cs typeface="Arial" panose="020B0604020202020204" pitchFamily="34" charset="0"/>
            </a:endParaRPr>
          </a:p>
          <a:p>
            <a:pPr fontAlgn="t"/>
            <a:r>
              <a:rPr lang="en-US" sz="1200" dirty="0" smtClean="0">
                <a:latin typeface="Arial" panose="020B0604020202020204" pitchFamily="34" charset="0"/>
                <a:cs typeface="Arial" panose="020B0604020202020204" pitchFamily="34" charset="0"/>
              </a:rPr>
              <a:t>When prospects read up on local current events: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Community papers, or as we call them Mullet</a:t>
            </a:r>
            <a:r>
              <a:rPr lang="en-US" sz="1200" baseline="0" dirty="0" smtClean="0">
                <a:latin typeface="Arial" panose="020B0604020202020204" pitchFamily="34" charset="0"/>
                <a:cs typeface="Arial" panose="020B0604020202020204" pitchFamily="34" charset="0"/>
              </a:rPr>
              <a:t> Wrappers in Florida, are always looking for good content and are usually more than willing to carry our articles, stories, and announcements</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Springtime is an ideal time to generate a story about re-commissioning</a:t>
            </a:r>
            <a:r>
              <a:rPr lang="en-US" sz="1200" baseline="0" dirty="0" smtClean="0">
                <a:latin typeface="Arial" panose="020B0604020202020204" pitchFamily="34" charset="0"/>
                <a:cs typeface="Arial" panose="020B0604020202020204" pitchFamily="34" charset="0"/>
              </a:rPr>
              <a:t> the boat before getting back on the water. Spring is an ideal time to suggest a class prior to getting on or back on the water.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Public service ads – you can take advantage of some pre-written</a:t>
            </a:r>
            <a:r>
              <a:rPr lang="en-US" sz="1200" baseline="0" dirty="0" smtClean="0">
                <a:latin typeface="Arial" panose="020B0604020202020204" pitchFamily="34" charset="0"/>
                <a:cs typeface="Arial" panose="020B0604020202020204" pitchFamily="34" charset="0"/>
              </a:rPr>
              <a:t> PSAs</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Posting of fun photographs of boating with reference to classes – boat ramp</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oopsies</a:t>
            </a:r>
            <a:r>
              <a:rPr lang="en-US" sz="1200" baseline="0" dirty="0" smtClean="0">
                <a:latin typeface="Arial" panose="020B0604020202020204" pitchFamily="34" charset="0"/>
                <a:cs typeface="Arial" panose="020B0604020202020204" pitchFamily="34" charset="0"/>
              </a:rPr>
              <a:t> as an example</a:t>
            </a:r>
          </a:p>
          <a:p>
            <a:pPr marL="171450" indent="-17145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Make sure to get listed on events calendars</a:t>
            </a:r>
          </a:p>
          <a:p>
            <a:pPr marL="171450" indent="-171450" fontAlgn="t">
              <a:buFont typeface="Arial" panose="020B0604020202020204" pitchFamily="34" charset="0"/>
              <a:buChar char="•"/>
            </a:pPr>
            <a:r>
              <a:rPr lang="en-US" sz="1200" dirty="0" smtClean="0">
                <a:latin typeface="Arial" panose="020B0604020202020204" pitchFamily="34" charset="0"/>
                <a:cs typeface="Arial" panose="020B0604020202020204" pitchFamily="34" charset="0"/>
              </a:rPr>
              <a:t>explore special interest articles with local community papers, social media</a:t>
            </a:r>
          </a:p>
          <a:p>
            <a:endParaRPr lang="en-US"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8</a:t>
            </a:fld>
            <a:endParaRPr lang="en-US"/>
          </a:p>
        </p:txBody>
      </p:sp>
    </p:spTree>
    <p:extLst>
      <p:ext uri="{BB962C8B-B14F-4D97-AF65-F5344CB8AC3E}">
        <p14:creationId xmlns:p14="http://schemas.microsoft.com/office/powerpoint/2010/main" val="318485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Local TV news are always looking for positive news</a:t>
            </a:r>
          </a:p>
          <a:p>
            <a:r>
              <a:rPr lang="en-US" dirty="0" smtClean="0">
                <a:latin typeface="Arial" panose="020B0604020202020204" pitchFamily="34" charset="0"/>
                <a:cs typeface="Arial" panose="020B0604020202020204" pitchFamily="34" charset="0"/>
              </a:rPr>
              <a:t>Service Ads offer a good opportunity</a:t>
            </a:r>
          </a:p>
          <a:p>
            <a:endParaRPr lang="en-US" dirty="0" smtClean="0">
              <a:latin typeface="Arial" panose="020B0604020202020204" pitchFamily="34" charset="0"/>
              <a:cs typeface="Arial" panose="020B0604020202020204" pitchFamily="34" charset="0"/>
            </a:endParaRPr>
          </a:p>
          <a:p>
            <a:pPr fontAlgn="t"/>
            <a:r>
              <a:rPr lang="en-US" dirty="0" smtClean="0">
                <a:latin typeface="Arial" panose="020B0604020202020204" pitchFamily="34" charset="0"/>
                <a:cs typeface="Arial" panose="020B0604020202020204" pitchFamily="34" charset="0"/>
              </a:rPr>
              <a:t>When they see you on the local TV news</a:t>
            </a:r>
          </a:p>
          <a:p>
            <a:pPr fontAlgn="t"/>
            <a:r>
              <a:rPr lang="en-US" dirty="0" smtClean="0">
                <a:latin typeface="Arial" panose="020B0604020202020204" pitchFamily="34" charset="0"/>
                <a:cs typeface="Arial" panose="020B0604020202020204" pitchFamily="34" charset="0"/>
              </a:rPr>
              <a:t>Get a local interview for the news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Local radio offers a good variety – local fishing and hunting shows?</a:t>
            </a:r>
          </a:p>
          <a:p>
            <a:r>
              <a:rPr lang="en-US" dirty="0" smtClean="0">
                <a:latin typeface="Arial" panose="020B0604020202020204" pitchFamily="34" charset="0"/>
                <a:cs typeface="Arial" panose="020B0604020202020204" pitchFamily="34" charset="0"/>
              </a:rPr>
              <a:t>Contact the key programs and offer to go on for a few minutes</a:t>
            </a:r>
          </a:p>
          <a:p>
            <a:r>
              <a:rPr lang="en-US" dirty="0" smtClean="0">
                <a:latin typeface="Arial" panose="020B0604020202020204" pitchFamily="34" charset="0"/>
                <a:cs typeface="Arial" panose="020B0604020202020204" pitchFamily="34" charset="0"/>
              </a:rPr>
              <a:t>They are always looking for content</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Flotillas</a:t>
            </a:r>
          </a:p>
          <a:p>
            <a:pPr lvl="1"/>
            <a:r>
              <a:rPr lang="en-US" b="0" dirty="0" smtClean="0">
                <a:latin typeface="Arial" panose="020B0604020202020204" pitchFamily="34" charset="0"/>
                <a:cs typeface="Arial" panose="020B0604020202020204" pitchFamily="34" charset="0"/>
              </a:rPr>
              <a:t>Facebook</a:t>
            </a:r>
          </a:p>
          <a:p>
            <a:pPr lvl="1"/>
            <a:r>
              <a:rPr lang="en-US" b="0" dirty="0" smtClean="0">
                <a:latin typeface="Arial" panose="020B0604020202020204" pitchFamily="34" charset="0"/>
                <a:cs typeface="Arial" panose="020B0604020202020204" pitchFamily="34" charset="0"/>
              </a:rPr>
              <a:t>Dedicated PE webpage</a:t>
            </a:r>
          </a:p>
          <a:p>
            <a:pPr lvl="1"/>
            <a:r>
              <a:rPr lang="en-US" b="0" dirty="0" smtClean="0">
                <a:latin typeface="Arial" panose="020B0604020202020204" pitchFamily="34" charset="0"/>
                <a:cs typeface="Arial" panose="020B0604020202020204" pitchFamily="34" charset="0"/>
              </a:rPr>
              <a:t>National PE calendar</a:t>
            </a:r>
          </a:p>
          <a:p>
            <a:pPr lvl="1"/>
            <a:r>
              <a:rPr lang="en-US" b="0" dirty="0" smtClean="0">
                <a:latin typeface="Arial" panose="020B0604020202020204" pitchFamily="34" charset="0"/>
                <a:cs typeface="Arial" panose="020B0604020202020204" pitchFamily="34" charset="0"/>
              </a:rPr>
              <a:t>Ask students to repost on their social media pages</a:t>
            </a:r>
          </a:p>
          <a:p>
            <a:pPr lvl="1"/>
            <a:r>
              <a:rPr lang="en-US" b="0" dirty="0" smtClean="0">
                <a:latin typeface="Arial" panose="020B0604020202020204" pitchFamily="34" charset="0"/>
                <a:cs typeface="Arial" panose="020B0604020202020204" pitchFamily="34" charset="0"/>
              </a:rPr>
              <a:t>Ask flotilla members to repost on their social media pages</a:t>
            </a:r>
          </a:p>
          <a:p>
            <a:pPr lvl="1"/>
            <a:endParaRPr lang="en-US" b="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National Publicity </a:t>
            </a:r>
          </a:p>
          <a:p>
            <a:r>
              <a:rPr lang="en-US" dirty="0" smtClean="0">
                <a:latin typeface="Arial" panose="020B0604020202020204" pitchFamily="34" charset="0"/>
                <a:cs typeface="Arial" panose="020B0604020202020204" pitchFamily="34" charset="0"/>
              </a:rPr>
              <a:t>Update National website to incorporate virtual classes, references, etc.</a:t>
            </a:r>
          </a:p>
          <a:p>
            <a:r>
              <a:rPr lang="en-US" dirty="0" smtClean="0">
                <a:latin typeface="Arial" panose="020B0604020202020204" pitchFamily="34" charset="0"/>
                <a:cs typeface="Arial" panose="020B0604020202020204" pitchFamily="34" charset="0"/>
              </a:rPr>
              <a:t>Calendar – 7023; Best to post as many classes as possible</a:t>
            </a:r>
          </a:p>
          <a:p>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B80582-1F08-4597-9664-F68D6A782AC3}" type="slidenum">
              <a:rPr lang="en-US" smtClean="0"/>
              <a:t>9</a:t>
            </a:fld>
            <a:endParaRPr lang="en-US"/>
          </a:p>
        </p:txBody>
      </p:sp>
    </p:spTree>
    <p:extLst>
      <p:ext uri="{BB962C8B-B14F-4D97-AF65-F5344CB8AC3E}">
        <p14:creationId xmlns:p14="http://schemas.microsoft.com/office/powerpoint/2010/main" val="1942054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xmlns=""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xmlns=""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7173" name="Rectangle 5">
            <a:extLst>
              <a:ext uri="{FF2B5EF4-FFF2-40B4-BE49-F238E27FC236}">
                <a16:creationId xmlns:a16="http://schemas.microsoft.com/office/drawing/2014/main" xmlns=""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7174" name="Rectangle 6">
            <a:extLst>
              <a:ext uri="{FF2B5EF4-FFF2-40B4-BE49-F238E27FC236}">
                <a16:creationId xmlns:a16="http://schemas.microsoft.com/office/drawing/2014/main" xmlns=""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a:p>
        </p:txBody>
      </p:sp>
      <p:pic>
        <p:nvPicPr>
          <p:cNvPr id="7175" name="Picture 7" descr="01 aux logo 3d copy">
            <a:extLst>
              <a:ext uri="{FF2B5EF4-FFF2-40B4-BE49-F238E27FC236}">
                <a16:creationId xmlns:a16="http://schemas.microsoft.com/office/drawing/2014/main" xmlns=""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omeland logo tipped copy">
            <a:extLst>
              <a:ext uri="{FF2B5EF4-FFF2-40B4-BE49-F238E27FC236}">
                <a16:creationId xmlns:a16="http://schemas.microsoft.com/office/drawing/2014/main" xmlns="" id="{F39A9A87-EEAB-4BDC-9BCA-7F2E2BEC4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DADA9C-447E-45EA-8E54-56CF00506B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0B5F7B43-E111-4535-97FC-ACDFC0948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401A9C-B4E1-4C30-8CD1-1A1A9A9D68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8B537FD5-7C89-4206-8019-DD4A6B6C3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30E398-904D-4D06-89C2-2E91F92CAA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BE4C6625-5E42-4CE0-88C1-FC58EB3DD1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11A8F9F9-A8C7-460B-AF01-F717AB8C58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708D1EE7-47BD-4DB9-B1B9-359B434B6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04C5EB-4FA7-44B6-B6F2-87917A994F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16F534B2-826A-479A-80F6-5626AC3F21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B1C91E4-2C8E-42D5-AD9C-9C3D41EE8E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73B11A9D-509B-48DF-B310-F136E87448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B59EF9B-99DF-421C-8551-AB12AD1611D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16D84E17-E927-4B9E-86C8-11C8653302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9427C6-6235-4D2B-B370-A5A91F73A0E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EB1FC5EF-5059-47E2-BB46-96371B3B10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D6B6A96-78FF-499A-95B9-D5956E7E8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1B60F202-63CC-47C8-8092-204EC0F200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FD5EDB7-6036-4647-95F3-9F687EAD02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7EB9030B-867D-47AF-AD41-E52AF94EF5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xmlns=""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a:p>
        </p:txBody>
      </p:sp>
      <p:sp>
        <p:nvSpPr>
          <p:cNvPr id="6148" name="Rectangle 4">
            <a:extLst>
              <a:ext uri="{FF2B5EF4-FFF2-40B4-BE49-F238E27FC236}">
                <a16:creationId xmlns:a16="http://schemas.microsoft.com/office/drawing/2014/main" xmlns=""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a:p>
        </p:txBody>
      </p:sp>
      <p:sp>
        <p:nvSpPr>
          <p:cNvPr id="6149" name="Rectangle 5">
            <a:extLst>
              <a:ext uri="{FF2B5EF4-FFF2-40B4-BE49-F238E27FC236}">
                <a16:creationId xmlns:a16="http://schemas.microsoft.com/office/drawing/2014/main" xmlns=""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a:p>
        </p:txBody>
      </p:sp>
      <p:pic>
        <p:nvPicPr>
          <p:cNvPr id="6150" name="Picture 6" descr="01 aux logo 3d copy">
            <a:extLst>
              <a:ext uri="{FF2B5EF4-FFF2-40B4-BE49-F238E27FC236}">
                <a16:creationId xmlns:a16="http://schemas.microsoft.com/office/drawing/2014/main" xmlns=""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homeland logo tipped copy">
            <a:extLst>
              <a:ext uri="{FF2B5EF4-FFF2-40B4-BE49-F238E27FC236}">
                <a16:creationId xmlns:a16="http://schemas.microsoft.com/office/drawing/2014/main" xmlns="" id="{049F1E7D-0522-43C6-AB0B-71E27ACD1D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
        <p:nvSpPr>
          <p:cNvPr id="6152" name="Rectangle 8">
            <a:extLst>
              <a:ext uri="{FF2B5EF4-FFF2-40B4-BE49-F238E27FC236}">
                <a16:creationId xmlns:a16="http://schemas.microsoft.com/office/drawing/2014/main" xmlns=""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NIOo7bfzGSQ"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pe.feedback@cgauxnet.us" TargetMode="External"/><Relationship Id="rId4" Type="http://schemas.openxmlformats.org/officeDocument/2006/relationships/hyperlink" Target="mailto:Karen.L.Miller@cgauxnet.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905000"/>
          </a:xfrm>
        </p:spPr>
        <p:txBody>
          <a:bodyPr/>
          <a:lstStyle/>
          <a:p>
            <a:r>
              <a:rPr lang="en-US" dirty="0">
                <a:solidFill>
                  <a:srgbClr val="002060"/>
                </a:solidFill>
              </a:rPr>
              <a:t>Maximizing PE in</a:t>
            </a:r>
            <a:br>
              <a:rPr lang="en-US" dirty="0">
                <a:solidFill>
                  <a:srgbClr val="002060"/>
                </a:solidFill>
              </a:rPr>
            </a:br>
            <a:r>
              <a:rPr lang="en-US" dirty="0">
                <a:solidFill>
                  <a:srgbClr val="002060"/>
                </a:solidFill>
              </a:rPr>
              <a:t>a Virtual Environment</a:t>
            </a:r>
          </a:p>
        </p:txBody>
      </p:sp>
      <p:pic>
        <p:nvPicPr>
          <p:cNvPr id="3" name="Picture 2">
            <a:extLst>
              <a:ext uri="{FF2B5EF4-FFF2-40B4-BE49-F238E27FC236}">
                <a16:creationId xmlns="" xmlns:a16="http://schemas.microsoft.com/office/drawing/2014/main" id="{45415435-8A9B-0044-9297-0590FB73A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514600"/>
            <a:ext cx="2667000" cy="2667000"/>
          </a:xfrm>
          <a:prstGeom prst="rect">
            <a:avLst/>
          </a:prstGeom>
        </p:spPr>
      </p:pic>
    </p:spTree>
    <p:extLst>
      <p:ext uri="{BB962C8B-B14F-4D97-AF65-F5344CB8AC3E}">
        <p14:creationId xmlns:p14="http://schemas.microsoft.com/office/powerpoint/2010/main" val="921159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A373-CF4C-004D-8872-221F324F2E98}"/>
              </a:ext>
            </a:extLst>
          </p:cNvPr>
          <p:cNvSpPr>
            <a:spLocks noGrp="1"/>
          </p:cNvSpPr>
          <p:nvPr>
            <p:ph type="title"/>
          </p:nvPr>
        </p:nvSpPr>
        <p:spPr>
          <a:xfrm>
            <a:off x="1219200" y="8262"/>
            <a:ext cx="7772400" cy="1515737"/>
          </a:xfrm>
        </p:spPr>
        <p:txBody>
          <a:bodyPr/>
          <a:lstStyle/>
          <a:p>
            <a:r>
              <a:rPr lang="en-US" dirty="0" smtClean="0"/>
              <a:t>Referrals</a:t>
            </a:r>
            <a:br>
              <a:rPr lang="en-US" dirty="0" smtClean="0"/>
            </a:br>
            <a:r>
              <a:rPr lang="en-US" dirty="0" smtClean="0"/>
              <a:t>(</a:t>
            </a:r>
            <a:r>
              <a:rPr lang="en-US" dirty="0"/>
              <a:t>Inbound Marketing)</a:t>
            </a:r>
          </a:p>
        </p:txBody>
      </p:sp>
      <p:sp>
        <p:nvSpPr>
          <p:cNvPr id="3" name="Content Placeholder 2">
            <a:extLst>
              <a:ext uri="{FF2B5EF4-FFF2-40B4-BE49-F238E27FC236}">
                <a16:creationId xmlns:a16="http://schemas.microsoft.com/office/drawing/2014/main" xmlns="" id="{37007BBE-10CF-F046-9246-01811FD37ADA}"/>
              </a:ext>
            </a:extLst>
          </p:cNvPr>
          <p:cNvSpPr>
            <a:spLocks noGrp="1"/>
          </p:cNvSpPr>
          <p:nvPr>
            <p:ph idx="1"/>
          </p:nvPr>
        </p:nvSpPr>
        <p:spPr>
          <a:xfrm>
            <a:off x="1337603" y="1676400"/>
            <a:ext cx="7772400" cy="2133600"/>
          </a:xfrm>
        </p:spPr>
        <p:txBody>
          <a:bodyPr>
            <a:noAutofit/>
          </a:bodyPr>
          <a:lstStyle/>
          <a:p>
            <a:pPr marL="0" indent="0">
              <a:buNone/>
            </a:pPr>
            <a:r>
              <a:rPr lang="en-US" dirty="0" smtClean="0">
                <a:latin typeface="Arial" panose="020B0604020202020204" pitchFamily="34" charset="0"/>
                <a:cs typeface="Arial" panose="020B0604020202020204" pitchFamily="34" charset="0"/>
              </a:rPr>
              <a:t>Rarely used, but has remarkable results</a:t>
            </a:r>
          </a:p>
          <a:p>
            <a:r>
              <a:rPr lang="en-US" dirty="0" smtClean="0">
                <a:latin typeface="Arial" panose="020B0604020202020204" pitchFamily="34" charset="0"/>
                <a:cs typeface="Arial" panose="020B0604020202020204" pitchFamily="34" charset="0"/>
              </a:rPr>
              <a:t>Provides steady flow of students</a:t>
            </a:r>
          </a:p>
          <a:p>
            <a:r>
              <a:rPr lang="en-US" dirty="0" smtClean="0">
                <a:latin typeface="Arial" panose="020B0604020202020204" pitchFamily="34" charset="0"/>
                <a:cs typeface="Arial" panose="020B0604020202020204" pitchFamily="34" charset="0"/>
              </a:rPr>
              <a:t>Tap resources related to boating</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10</a:t>
            </a:fld>
            <a:endParaRPr lang="en-US" altLang="en-US" dirty="0"/>
          </a:p>
        </p:txBody>
      </p:sp>
      <p:sp>
        <p:nvSpPr>
          <p:cNvPr id="5" name="TextBox 4"/>
          <p:cNvSpPr txBox="1"/>
          <p:nvPr/>
        </p:nvSpPr>
        <p:spPr>
          <a:xfrm>
            <a:off x="1219200" y="3886200"/>
            <a:ext cx="3962400" cy="2246769"/>
          </a:xfrm>
          <a:prstGeom prst="rect">
            <a:avLst/>
          </a:prstGeom>
          <a:noFill/>
        </p:spPr>
        <p:txBody>
          <a:bodyPr wrap="square" rtlCol="0">
            <a:spAutoFit/>
          </a:bodyPr>
          <a:lstStyle/>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Buying</a:t>
            </a:r>
          </a:p>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Insuring</a:t>
            </a:r>
          </a:p>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Registering</a:t>
            </a:r>
          </a:p>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Events</a:t>
            </a:r>
          </a:p>
          <a:p>
            <a:pPr lvl="1">
              <a:buFont typeface="Arial" panose="020B0604020202020204" pitchFamily="34" charset="0"/>
              <a:buChar char="•"/>
            </a:pPr>
            <a:r>
              <a:rPr lang="en-US" sz="2800" b="1" dirty="0" smtClean="0">
                <a:solidFill>
                  <a:srgbClr val="002060"/>
                </a:solidFill>
                <a:latin typeface="Arial" panose="020B0604020202020204" pitchFamily="34" charset="0"/>
                <a:cs typeface="Arial" panose="020B0604020202020204" pitchFamily="34" charset="0"/>
              </a:rPr>
              <a:t>Renting</a:t>
            </a:r>
            <a:endParaRPr lang="en-US" sz="28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3962400" y="3962400"/>
            <a:ext cx="5181600" cy="2246769"/>
          </a:xfrm>
          <a:prstGeom prst="rect">
            <a:avLst/>
          </a:prstGeom>
          <a:noFill/>
        </p:spPr>
        <p:txBody>
          <a:bodyPr wrap="square" rtlCol="0">
            <a:spAutoFit/>
          </a:bodyPr>
          <a:lstStyle/>
          <a:p>
            <a:pPr lvl="1">
              <a:buFont typeface="Arial" panose="020B0604020202020204" pitchFamily="34" charset="0"/>
              <a:buChar char="•"/>
            </a:pPr>
            <a:r>
              <a:rPr lang="en-US" sz="2800" b="1" dirty="0" smtClean="0">
                <a:solidFill>
                  <a:srgbClr val="002060"/>
                </a:solidFill>
                <a:latin typeface="Arial" panose="020B0604020202020204" pitchFamily="34" charset="0"/>
                <a:cs typeface="Arial" panose="020B0604020202020204" pitchFamily="34" charset="0"/>
              </a:rPr>
              <a:t>Joining </a:t>
            </a:r>
            <a:r>
              <a:rPr lang="en-US" sz="2800" b="1" dirty="0">
                <a:solidFill>
                  <a:srgbClr val="002060"/>
                </a:solidFill>
                <a:latin typeface="Arial" panose="020B0604020202020204" pitchFamily="34" charset="0"/>
                <a:cs typeface="Arial" panose="020B0604020202020204" pitchFamily="34" charset="0"/>
              </a:rPr>
              <a:t>a boating </a:t>
            </a:r>
            <a:r>
              <a:rPr lang="en-US" sz="2800" b="1" dirty="0" smtClean="0">
                <a:solidFill>
                  <a:srgbClr val="002060"/>
                </a:solidFill>
                <a:latin typeface="Arial" panose="020B0604020202020204" pitchFamily="34" charset="0"/>
                <a:cs typeface="Arial" panose="020B0604020202020204" pitchFamily="34" charset="0"/>
              </a:rPr>
              <a:t> organization</a:t>
            </a:r>
            <a:endParaRPr lang="en-US" sz="2800" b="1"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Boat show</a:t>
            </a:r>
          </a:p>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Spring</a:t>
            </a:r>
          </a:p>
          <a:p>
            <a:pPr lvl="1">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Fishing </a:t>
            </a:r>
            <a:r>
              <a:rPr lang="en-US" sz="2800" b="1" dirty="0" smtClean="0">
                <a:solidFill>
                  <a:srgbClr val="002060"/>
                </a:solidFill>
                <a:latin typeface="Arial" panose="020B0604020202020204" pitchFamily="34" charset="0"/>
                <a:cs typeface="Arial" panose="020B0604020202020204" pitchFamily="34" charset="0"/>
              </a:rPr>
              <a:t>tournaments</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3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A373-CF4C-004D-8872-221F324F2E98}"/>
              </a:ext>
            </a:extLst>
          </p:cNvPr>
          <p:cNvSpPr>
            <a:spLocks noGrp="1"/>
          </p:cNvSpPr>
          <p:nvPr>
            <p:ph type="title"/>
          </p:nvPr>
        </p:nvSpPr>
        <p:spPr>
          <a:xfrm>
            <a:off x="1219200" y="8263"/>
            <a:ext cx="7772400" cy="982338"/>
          </a:xfrm>
        </p:spPr>
        <p:txBody>
          <a:bodyPr/>
          <a:lstStyle/>
          <a:p>
            <a:r>
              <a:rPr lang="en-US" dirty="0" smtClean="0"/>
              <a:t>Referrals</a:t>
            </a: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11</a:t>
            </a:fld>
            <a:endParaRPr lang="en-US" altLang="en-US" dirty="0"/>
          </a:p>
        </p:txBody>
      </p:sp>
      <p:graphicFrame>
        <p:nvGraphicFramePr>
          <p:cNvPr id="8" name="Content Placeholder 7">
            <a:extLst>
              <a:ext uri="{FF2B5EF4-FFF2-40B4-BE49-F238E27FC236}">
                <a16:creationId xmlns:lc="http://schemas.openxmlformats.org/drawingml/2006/lockedCanvas"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207D8C2-E9F5-3540-8E58-971DC639B9FA}"/>
              </a:ext>
            </a:extLst>
          </p:cNvPr>
          <p:cNvGraphicFramePr>
            <a:graphicFrameLocks noGrp="1"/>
          </p:cNvGraphicFramePr>
          <p:nvPr>
            <p:ph idx="1"/>
            <p:extLst>
              <p:ext uri="{D42A27DB-BD31-4B8C-83A1-F6EECF244321}">
                <p14:modId xmlns:p14="http://schemas.microsoft.com/office/powerpoint/2010/main" val="3307694365"/>
              </p:ext>
            </p:extLst>
          </p:nvPr>
        </p:nvGraphicFramePr>
        <p:xfrm>
          <a:off x="1338263" y="1676400"/>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367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DE9B9-28A9-6A4B-B43B-B102B6828386}"/>
              </a:ext>
            </a:extLst>
          </p:cNvPr>
          <p:cNvSpPr>
            <a:spLocks noGrp="1"/>
          </p:cNvSpPr>
          <p:nvPr>
            <p:ph type="title"/>
          </p:nvPr>
        </p:nvSpPr>
        <p:spPr>
          <a:xfrm>
            <a:off x="2286000" y="1"/>
            <a:ext cx="6858000" cy="838200"/>
          </a:xfrm>
        </p:spPr>
        <p:txBody>
          <a:bodyPr>
            <a:normAutofit/>
          </a:bodyPr>
          <a:lstStyle/>
          <a:p>
            <a:r>
              <a:rPr lang="en-US" sz="4400" dirty="0" smtClean="0">
                <a:latin typeface="Arial Black" panose="020B0A04020102020204" pitchFamily="34" charset="0"/>
                <a:cs typeface="Arial" panose="020B0604020202020204" pitchFamily="34" charset="0"/>
              </a:rPr>
              <a:t>Referrals</a:t>
            </a:r>
            <a:endParaRPr lang="en-US" sz="2800" dirty="0">
              <a:latin typeface="Arial Black" panose="020B0A040201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F83589C8-F057-9647-8F28-78A6C0482CDA}"/>
              </a:ext>
            </a:extLst>
          </p:cNvPr>
          <p:cNvSpPr>
            <a:spLocks noGrp="1"/>
          </p:cNvSpPr>
          <p:nvPr>
            <p:ph idx="1"/>
          </p:nvPr>
        </p:nvSpPr>
        <p:spPr>
          <a:xfrm>
            <a:off x="4343400" y="1295400"/>
            <a:ext cx="4629150" cy="4873625"/>
          </a:xfrm>
        </p:spPr>
        <p:txBody>
          <a:bodyPr>
            <a:normAutofit fontScale="85000" lnSpcReduction="10000"/>
          </a:bodyPr>
          <a:lstStyle/>
          <a:p>
            <a:r>
              <a:rPr lang="en-US" sz="2800" dirty="0">
                <a:latin typeface="Arial" panose="020B0604020202020204" pitchFamily="34" charset="0"/>
                <a:cs typeface="Arial" panose="020B0604020202020204" pitchFamily="34" charset="0"/>
              </a:rPr>
              <a:t>Identify likely boat dealers in your area</a:t>
            </a:r>
          </a:p>
          <a:p>
            <a:r>
              <a:rPr lang="en-US" sz="2800" dirty="0">
                <a:latin typeface="Arial" panose="020B0604020202020204" pitchFamily="34" charset="0"/>
                <a:cs typeface="Arial" panose="020B0604020202020204" pitchFamily="34" charset="0"/>
              </a:rPr>
              <a:t>Call on them by phone, set up Zoom meeting to talk</a:t>
            </a:r>
          </a:p>
          <a:p>
            <a:r>
              <a:rPr lang="en-US" sz="2800" dirty="0">
                <a:latin typeface="Arial" panose="020B0604020202020204" pitchFamily="34" charset="0"/>
                <a:cs typeface="Arial" panose="020B0604020202020204" pitchFamily="34" charset="0"/>
              </a:rPr>
              <a:t>Explore setting up seamless referrals</a:t>
            </a:r>
          </a:p>
          <a:p>
            <a:r>
              <a:rPr lang="en-US" sz="2800" dirty="0">
                <a:latin typeface="Arial" panose="020B0604020202020204" pitchFamily="34" charset="0"/>
                <a:cs typeface="Arial" panose="020B0604020202020204" pitchFamily="34" charset="0"/>
              </a:rPr>
              <a:t>Make contacts for follow up at local boat shows when </a:t>
            </a:r>
            <a:r>
              <a:rPr lang="en-US" sz="2800" dirty="0" err="1">
                <a:latin typeface="Arial" panose="020B0604020202020204" pitchFamily="34" charset="0"/>
                <a:cs typeface="Arial" panose="020B0604020202020204" pitchFamily="34" charset="0"/>
              </a:rPr>
              <a:t>FTF</a:t>
            </a:r>
            <a:r>
              <a:rPr lang="en-US" sz="2800" dirty="0">
                <a:latin typeface="Arial" panose="020B0604020202020204" pitchFamily="34" charset="0"/>
                <a:cs typeface="Arial" panose="020B0604020202020204" pitchFamily="34" charset="0"/>
              </a:rPr>
              <a:t> resumes</a:t>
            </a:r>
          </a:p>
          <a:p>
            <a:r>
              <a:rPr lang="en-US" sz="2800" dirty="0">
                <a:latin typeface="Arial" panose="020B0604020202020204" pitchFamily="34" charset="0"/>
                <a:cs typeface="Arial" panose="020B0604020202020204" pitchFamily="34" charset="0"/>
              </a:rPr>
              <a:t>Join the local marine dealers association</a:t>
            </a:r>
          </a:p>
          <a:p>
            <a:r>
              <a:rPr lang="en-US" sz="2800" dirty="0">
                <a:latin typeface="Arial" panose="020B0604020202020204" pitchFamily="34" charset="0"/>
                <a:cs typeface="Arial" panose="020B0604020202020204" pitchFamily="34" charset="0"/>
              </a:rPr>
              <a:t>Ask one flotilla mate to handle these relationships</a:t>
            </a:r>
          </a:p>
        </p:txBody>
      </p:sp>
      <p:sp>
        <p:nvSpPr>
          <p:cNvPr id="4" name="Text Placeholder 3">
            <a:extLst>
              <a:ext uri="{FF2B5EF4-FFF2-40B4-BE49-F238E27FC236}">
                <a16:creationId xmlns:a16="http://schemas.microsoft.com/office/drawing/2014/main" xmlns="" id="{7AC9CB99-C8D8-1B41-8076-21863D7D6D62}"/>
              </a:ext>
            </a:extLst>
          </p:cNvPr>
          <p:cNvSpPr>
            <a:spLocks noGrp="1"/>
          </p:cNvSpPr>
          <p:nvPr>
            <p:ph type="body" sz="half" idx="2"/>
          </p:nvPr>
        </p:nvSpPr>
        <p:spPr>
          <a:xfrm>
            <a:off x="1295400" y="2133600"/>
            <a:ext cx="2949575" cy="3811588"/>
          </a:xfrm>
        </p:spPr>
        <p:txBody>
          <a:bodyPr>
            <a:norm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they buy a new/used </a:t>
            </a:r>
            <a:r>
              <a:rPr lang="en-US" sz="2800" dirty="0" smtClean="0">
                <a:latin typeface="Arial" panose="020B0604020202020204" pitchFamily="34" charset="0"/>
                <a:cs typeface="Arial" panose="020B0604020202020204" pitchFamily="34" charset="0"/>
              </a:rPr>
              <a:t>boat</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new/used boat dealers referrals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F43E47D-EBA2-478C-A304-A828AD21DE5C}" type="slidenum">
              <a:rPr lang="en-US" altLang="en-US" b="1" smtClean="0">
                <a:latin typeface="Arial" panose="020B0604020202020204" pitchFamily="34" charset="0"/>
                <a:cs typeface="Arial" panose="020B0604020202020204" pitchFamily="34" charset="0"/>
              </a:rPr>
              <a:pPr/>
              <a:t>12</a:t>
            </a:fld>
            <a:endParaRPr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8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EF200-0287-5841-8B40-A55A94AB35D6}"/>
              </a:ext>
            </a:extLst>
          </p:cNvPr>
          <p:cNvSpPr>
            <a:spLocks noGrp="1"/>
          </p:cNvSpPr>
          <p:nvPr>
            <p:ph type="title"/>
          </p:nvPr>
        </p:nvSpPr>
        <p:spPr>
          <a:xfrm>
            <a:off x="2057400" y="0"/>
            <a:ext cx="7086600" cy="762000"/>
          </a:xfrm>
        </p:spPr>
        <p:txBody>
          <a:bodyPr/>
          <a:lstStyle/>
          <a:p>
            <a:r>
              <a:rPr lang="en-US" sz="4400" dirty="0" smtClean="0"/>
              <a:t>Referrals</a:t>
            </a:r>
            <a:endParaRPr lang="en-US" sz="4400" b="1" dirty="0"/>
          </a:p>
        </p:txBody>
      </p:sp>
      <p:sp>
        <p:nvSpPr>
          <p:cNvPr id="3" name="Content Placeholder 2">
            <a:extLst>
              <a:ext uri="{FF2B5EF4-FFF2-40B4-BE49-F238E27FC236}">
                <a16:creationId xmlns:a16="http://schemas.microsoft.com/office/drawing/2014/main" xmlns="" id="{B7FCF539-15EF-AD45-A5D7-E44A6C254402}"/>
              </a:ext>
            </a:extLst>
          </p:cNvPr>
          <p:cNvSpPr>
            <a:spLocks noGrp="1"/>
          </p:cNvSpPr>
          <p:nvPr>
            <p:ph idx="1"/>
          </p:nvPr>
        </p:nvSpPr>
        <p:spPr>
          <a:xfrm>
            <a:off x="4419600" y="990600"/>
            <a:ext cx="4629150" cy="4873625"/>
          </a:xfrm>
        </p:spPr>
        <p:txBody>
          <a:bodyPr>
            <a:noAutofit/>
          </a:bodyPr>
          <a:lstStyle/>
          <a:p>
            <a:r>
              <a:rPr lang="en-US" sz="2800" dirty="0">
                <a:latin typeface="Arial" panose="020B0604020202020204" pitchFamily="34" charset="0"/>
                <a:cs typeface="Arial" panose="020B0604020202020204" pitchFamily="34" charset="0"/>
              </a:rPr>
              <a:t>Identify most active local boat insurers</a:t>
            </a:r>
          </a:p>
          <a:p>
            <a:r>
              <a:rPr lang="en-US" sz="2800" dirty="0">
                <a:latin typeface="Arial" panose="020B0604020202020204" pitchFamily="34" charset="0"/>
                <a:cs typeface="Arial" panose="020B0604020202020204" pitchFamily="34" charset="0"/>
              </a:rPr>
              <a:t>Call on them by phone, set up Zoom call</a:t>
            </a:r>
          </a:p>
          <a:p>
            <a:r>
              <a:rPr lang="en-US" sz="2800" dirty="0">
                <a:latin typeface="Arial" panose="020B0604020202020204" pitchFamily="34" charset="0"/>
                <a:cs typeface="Arial" panose="020B0604020202020204" pitchFamily="34" charset="0"/>
              </a:rPr>
              <a:t>Explore setting up seamless referrals</a:t>
            </a:r>
          </a:p>
          <a:p>
            <a:r>
              <a:rPr lang="en-US" sz="2800" dirty="0">
                <a:latin typeface="Arial" panose="020B0604020202020204" pitchFamily="34" charset="0"/>
                <a:cs typeface="Arial" panose="020B0604020202020204" pitchFamily="34" charset="0"/>
              </a:rPr>
              <a:t>Make contacts for follow up at your local boat shows</a:t>
            </a:r>
          </a:p>
          <a:p>
            <a:r>
              <a:rPr lang="en-US" sz="2800" dirty="0">
                <a:latin typeface="Arial" panose="020B0604020202020204" pitchFamily="34" charset="0"/>
                <a:cs typeface="Arial" panose="020B0604020202020204" pitchFamily="34" charset="0"/>
              </a:rPr>
              <a:t>Ask one flotilla mate to support relationship</a:t>
            </a:r>
          </a:p>
        </p:txBody>
      </p:sp>
      <p:sp>
        <p:nvSpPr>
          <p:cNvPr id="4" name="Text Placeholder 3">
            <a:extLst>
              <a:ext uri="{FF2B5EF4-FFF2-40B4-BE49-F238E27FC236}">
                <a16:creationId xmlns:a16="http://schemas.microsoft.com/office/drawing/2014/main" xmlns="" id="{67D9905D-3316-3D4F-BDD5-B9703BF55A7B}"/>
              </a:ext>
            </a:extLst>
          </p:cNvPr>
          <p:cNvSpPr>
            <a:spLocks noGrp="1"/>
          </p:cNvSpPr>
          <p:nvPr>
            <p:ph type="body" sz="half" idx="2"/>
          </p:nvPr>
        </p:nvSpPr>
        <p:spPr>
          <a:xfrm>
            <a:off x="914400" y="2057400"/>
            <a:ext cx="3429000" cy="2971800"/>
          </a:xfrm>
        </p:spPr>
        <p:txBody>
          <a:bodyPr>
            <a:norm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they insure a boat </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boating insurance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company referrals</a:t>
            </a:r>
          </a:p>
          <a:p>
            <a:pPr marL="342900" indent="-342900">
              <a:buFont typeface="Arial" panose="020B0604020202020204" pitchFamily="34" charset="0"/>
              <a:buChar char="•"/>
            </a:pPr>
            <a:endParaRPr lang="en-US" sz="2400" dirty="0"/>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13</a:t>
            </a:fld>
            <a:endParaRPr lang="en-US" altLang="en-US"/>
          </a:p>
        </p:txBody>
      </p:sp>
    </p:spTree>
    <p:extLst>
      <p:ext uri="{BB962C8B-B14F-4D97-AF65-F5344CB8AC3E}">
        <p14:creationId xmlns:p14="http://schemas.microsoft.com/office/powerpoint/2010/main" val="11420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91B2C-AA72-F545-A869-9479309C5D5C}"/>
              </a:ext>
            </a:extLst>
          </p:cNvPr>
          <p:cNvSpPr>
            <a:spLocks noGrp="1"/>
          </p:cNvSpPr>
          <p:nvPr>
            <p:ph type="title"/>
          </p:nvPr>
        </p:nvSpPr>
        <p:spPr>
          <a:xfrm>
            <a:off x="1905000" y="0"/>
            <a:ext cx="7239000" cy="9906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863E8C39-E10F-484C-B0C5-22FC25402EF8}"/>
              </a:ext>
            </a:extLst>
          </p:cNvPr>
          <p:cNvSpPr>
            <a:spLocks noGrp="1"/>
          </p:cNvSpPr>
          <p:nvPr>
            <p:ph idx="1"/>
          </p:nvPr>
        </p:nvSpPr>
        <p:spPr>
          <a:xfrm>
            <a:off x="4497265" y="990600"/>
            <a:ext cx="4629150" cy="5562600"/>
          </a:xfrm>
        </p:spPr>
        <p:txBody>
          <a:bodyPr/>
          <a:lstStyle/>
          <a:p>
            <a:r>
              <a:rPr lang="en-US" sz="2800" dirty="0">
                <a:latin typeface="Arial" panose="020B0604020202020204" pitchFamily="34" charset="0"/>
                <a:cs typeface="Arial" panose="020B0604020202020204" pitchFamily="34" charset="0"/>
              </a:rPr>
              <a:t>Contact state boat registration offices to explore collaboration</a:t>
            </a:r>
          </a:p>
          <a:p>
            <a:r>
              <a:rPr lang="en-US" sz="2800" dirty="0">
                <a:latin typeface="Arial" panose="020B0604020202020204" pitchFamily="34" charset="0"/>
                <a:cs typeface="Arial" panose="020B0604020202020204" pitchFamily="34" charset="0"/>
              </a:rPr>
              <a:t>Purchase state mailing list, capable of being sorted by categories</a:t>
            </a:r>
          </a:p>
          <a:p>
            <a:r>
              <a:rPr lang="en-US" sz="2800" dirty="0">
                <a:latin typeface="Arial" panose="020B0604020202020204" pitchFamily="34" charset="0"/>
                <a:cs typeface="Arial" panose="020B0604020202020204" pitchFamily="34" charset="0"/>
              </a:rPr>
              <a:t>Create and maintain your boater’s </a:t>
            </a:r>
            <a:r>
              <a:rPr lang="en-US" sz="2800" dirty="0" smtClean="0">
                <a:latin typeface="Arial" panose="020B0604020202020204" pitchFamily="34" charset="0"/>
                <a:cs typeface="Arial" panose="020B0604020202020204" pitchFamily="34" charset="0"/>
              </a:rPr>
              <a:t>database</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Direct mail campaign adjusted to your boating cycle in your state</a:t>
            </a:r>
          </a:p>
        </p:txBody>
      </p:sp>
      <p:sp>
        <p:nvSpPr>
          <p:cNvPr id="4" name="Text Placeholder 3">
            <a:extLst>
              <a:ext uri="{FF2B5EF4-FFF2-40B4-BE49-F238E27FC236}">
                <a16:creationId xmlns:a16="http://schemas.microsoft.com/office/drawing/2014/main" xmlns="" id="{C3114C53-4FC2-A64C-A8D8-4AD5477AC40E}"/>
              </a:ext>
            </a:extLst>
          </p:cNvPr>
          <p:cNvSpPr>
            <a:spLocks noGrp="1"/>
          </p:cNvSpPr>
          <p:nvPr>
            <p:ph type="body" sz="half" idx="2"/>
          </p:nvPr>
        </p:nvSpPr>
        <p:spPr>
          <a:xfrm>
            <a:off x="1143000" y="2133600"/>
            <a:ext cx="3025775" cy="3811588"/>
          </a:xfrm>
        </p:spPr>
        <p:txBody>
          <a:bodyPr>
            <a:normAutofit lnSpcReduction="10000"/>
          </a:bodyPr>
          <a:lstStyle/>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they register or renew their annual vessel registration </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state boat registration resources</a:t>
            </a:r>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14</a:t>
            </a:fld>
            <a:endParaRPr lang="en-US" altLang="en-US"/>
          </a:p>
        </p:txBody>
      </p:sp>
    </p:spTree>
    <p:extLst>
      <p:ext uri="{BB962C8B-B14F-4D97-AF65-F5344CB8AC3E}">
        <p14:creationId xmlns:p14="http://schemas.microsoft.com/office/powerpoint/2010/main" val="24821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EF169-783E-8C40-A742-B45CB7BDD5DD}"/>
              </a:ext>
            </a:extLst>
          </p:cNvPr>
          <p:cNvSpPr>
            <a:spLocks noGrp="1"/>
          </p:cNvSpPr>
          <p:nvPr>
            <p:ph type="title"/>
          </p:nvPr>
        </p:nvSpPr>
        <p:spPr>
          <a:xfrm>
            <a:off x="1143000" y="76200"/>
            <a:ext cx="8001000" cy="874835"/>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C54C1370-4654-B44B-A31B-9FCA46A240EC}"/>
              </a:ext>
            </a:extLst>
          </p:cNvPr>
          <p:cNvSpPr>
            <a:spLocks noGrp="1"/>
          </p:cNvSpPr>
          <p:nvPr>
            <p:ph idx="1"/>
          </p:nvPr>
        </p:nvSpPr>
        <p:spPr>
          <a:xfrm>
            <a:off x="4514850" y="1143000"/>
            <a:ext cx="4629150" cy="5099050"/>
          </a:xfrm>
        </p:spPr>
        <p:txBody>
          <a:bodyPr/>
          <a:lstStyle/>
          <a:p>
            <a:pPr>
              <a:spcBef>
                <a:spcPts val="0"/>
              </a:spcBef>
            </a:pPr>
            <a:r>
              <a:rPr lang="en-US" sz="2700" dirty="0">
                <a:latin typeface="Arial" panose="020B0604020202020204" pitchFamily="34" charset="0"/>
                <a:cs typeface="Arial" panose="020B0604020202020204" pitchFamily="34" charset="0"/>
              </a:rPr>
              <a:t>Annual fishing tournaments </a:t>
            </a:r>
            <a:endParaRPr lang="en-US" sz="2700" dirty="0" smtClean="0">
              <a:latin typeface="Arial" panose="020B0604020202020204" pitchFamily="34" charset="0"/>
              <a:cs typeface="Arial" panose="020B0604020202020204" pitchFamily="34" charset="0"/>
            </a:endParaRPr>
          </a:p>
          <a:p>
            <a:pPr lvl="1">
              <a:spcBef>
                <a:spcPts val="0"/>
              </a:spcBef>
            </a:pPr>
            <a:r>
              <a:rPr lang="en-US" b="1" dirty="0" smtClean="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rPr>
              <a:t>their participants</a:t>
            </a:r>
          </a:p>
          <a:p>
            <a:pPr lvl="1">
              <a:spcBef>
                <a:spcPts val="0"/>
              </a:spcBef>
            </a:pPr>
            <a:r>
              <a:rPr lang="en-US" sz="2700" b="1" dirty="0">
                <a:latin typeface="Arial" panose="020B0604020202020204" pitchFamily="34" charset="0"/>
                <a:cs typeface="Arial" panose="020B0604020202020204" pitchFamily="34" charset="0"/>
              </a:rPr>
              <a:t>Table at their event</a:t>
            </a:r>
          </a:p>
          <a:p>
            <a:pPr lvl="1">
              <a:spcBef>
                <a:spcPts val="0"/>
              </a:spcBef>
            </a:pPr>
            <a:r>
              <a:rPr lang="en-US" sz="2700" b="1" dirty="0">
                <a:latin typeface="Arial" panose="020B0604020202020204" pitchFamily="34" charset="0"/>
                <a:cs typeface="Arial" panose="020B0604020202020204" pitchFamily="34" charset="0"/>
              </a:rPr>
              <a:t>Speaker at their event</a:t>
            </a:r>
          </a:p>
          <a:p>
            <a:pPr lvl="1">
              <a:spcBef>
                <a:spcPts val="0"/>
              </a:spcBef>
            </a:pPr>
            <a:r>
              <a:rPr lang="en-US" sz="2700" b="1" dirty="0">
                <a:latin typeface="Arial" panose="020B0604020202020204" pitchFamily="34" charset="0"/>
                <a:cs typeface="Arial" panose="020B0604020202020204" pitchFamily="34" charset="0"/>
              </a:rPr>
              <a:t>Present a Boating Safely Award</a:t>
            </a:r>
          </a:p>
          <a:p>
            <a:pPr lvl="1">
              <a:spcBef>
                <a:spcPts val="0"/>
              </a:spcBef>
            </a:pPr>
            <a:r>
              <a:rPr lang="en-US" sz="2700" b="1" dirty="0">
                <a:latin typeface="Arial" panose="020B0604020202020204" pitchFamily="34" charset="0"/>
                <a:cs typeface="Arial" panose="020B0604020202020204" pitchFamily="34" charset="0"/>
              </a:rPr>
              <a:t>Recognize youngsters</a:t>
            </a:r>
          </a:p>
          <a:p>
            <a:pPr lvl="1">
              <a:spcBef>
                <a:spcPts val="0"/>
              </a:spcBef>
            </a:pPr>
            <a:r>
              <a:rPr lang="en-US" sz="2700" b="1" dirty="0">
                <a:latin typeface="Arial" panose="020B0604020202020204" pitchFamily="34" charset="0"/>
                <a:cs typeface="Arial" panose="020B0604020202020204" pitchFamily="34" charset="0"/>
              </a:rPr>
              <a:t>Offer classes well in advance</a:t>
            </a:r>
          </a:p>
          <a:p>
            <a:pPr>
              <a:spcBef>
                <a:spcPts val="0"/>
              </a:spcBef>
            </a:pPr>
            <a:r>
              <a:rPr lang="en-US" sz="2700" dirty="0" smtClean="0">
                <a:latin typeface="Arial" panose="020B0604020202020204" pitchFamily="34" charset="0"/>
                <a:cs typeface="Arial" panose="020B0604020202020204" pitchFamily="34" charset="0"/>
              </a:rPr>
              <a:t>Annual Opportunities</a:t>
            </a:r>
            <a:endParaRPr lang="en-US" dirty="0"/>
          </a:p>
        </p:txBody>
      </p:sp>
      <p:sp>
        <p:nvSpPr>
          <p:cNvPr id="4" name="Text Placeholder 3">
            <a:extLst>
              <a:ext uri="{FF2B5EF4-FFF2-40B4-BE49-F238E27FC236}">
                <a16:creationId xmlns:a16="http://schemas.microsoft.com/office/drawing/2014/main" xmlns="" id="{FD8EB1D3-1EFE-6D4E-8485-83D4BBC4529D}"/>
              </a:ext>
            </a:extLst>
          </p:cNvPr>
          <p:cNvSpPr>
            <a:spLocks noGrp="1"/>
          </p:cNvSpPr>
          <p:nvPr>
            <p:ph type="body" sz="half" idx="2"/>
          </p:nvPr>
        </p:nvSpPr>
        <p:spPr>
          <a:xfrm>
            <a:off x="1600200" y="2362200"/>
            <a:ext cx="2949575" cy="3811588"/>
          </a:xfrm>
        </p:spPr>
        <p:txBody>
          <a:bodyPr>
            <a:norm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Fishing tournaments</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with organizers well in advance of the event</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15</a:t>
            </a:fld>
            <a:endParaRPr lang="en-US" altLang="en-US"/>
          </a:p>
        </p:txBody>
      </p:sp>
    </p:spTree>
    <p:extLst>
      <p:ext uri="{BB962C8B-B14F-4D97-AF65-F5344CB8AC3E}">
        <p14:creationId xmlns:p14="http://schemas.microsoft.com/office/powerpoint/2010/main" val="20897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3F0A9-682D-824A-9E1C-C71394FF6BE7}"/>
              </a:ext>
            </a:extLst>
          </p:cNvPr>
          <p:cNvSpPr>
            <a:spLocks noGrp="1"/>
          </p:cNvSpPr>
          <p:nvPr>
            <p:ph type="title"/>
          </p:nvPr>
        </p:nvSpPr>
        <p:spPr>
          <a:xfrm>
            <a:off x="1600201" y="0"/>
            <a:ext cx="7543800" cy="9144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78B9B9CE-D707-F647-96E7-8F1F1FCEA75E}"/>
              </a:ext>
            </a:extLst>
          </p:cNvPr>
          <p:cNvSpPr>
            <a:spLocks noGrp="1"/>
          </p:cNvSpPr>
          <p:nvPr>
            <p:ph idx="1"/>
          </p:nvPr>
        </p:nvSpPr>
        <p:spPr>
          <a:xfrm>
            <a:off x="3887788" y="987425"/>
            <a:ext cx="5027612" cy="4873625"/>
          </a:xfrm>
        </p:spPr>
        <p:txBody>
          <a:bodyPr/>
          <a:lstStyle/>
          <a:p>
            <a:r>
              <a:rPr lang="en-US" sz="2800" dirty="0">
                <a:latin typeface="Arial" panose="020B0604020202020204" pitchFamily="34" charset="0"/>
                <a:cs typeface="Arial" panose="020B0604020202020204" pitchFamily="34" charset="0"/>
              </a:rPr>
              <a:t>Great opportunity to</a:t>
            </a:r>
          </a:p>
          <a:p>
            <a:pPr lvl="1"/>
            <a:r>
              <a:rPr lang="en-US" b="1" dirty="0">
                <a:latin typeface="Arial" panose="020B0604020202020204" pitchFamily="34" charset="0"/>
                <a:cs typeface="Arial" panose="020B0604020202020204" pitchFamily="34" charset="0"/>
              </a:rPr>
              <a:t>Offer classes</a:t>
            </a:r>
          </a:p>
          <a:p>
            <a:r>
              <a:rPr lang="en-US" sz="2800" dirty="0" smtClean="0">
                <a:latin typeface="Arial" panose="020B0604020202020204" pitchFamily="34" charset="0"/>
                <a:cs typeface="Arial" panose="020B0604020202020204" pitchFamily="34" charset="0"/>
              </a:rPr>
              <a:t>When </a:t>
            </a:r>
            <a:r>
              <a:rPr lang="en-US" sz="2800" dirty="0" err="1">
                <a:latin typeface="Arial" panose="020B0604020202020204" pitchFamily="34" charset="0"/>
                <a:cs typeface="Arial" panose="020B0604020202020204" pitchFamily="34" charset="0"/>
              </a:rPr>
              <a:t>FTF</a:t>
            </a:r>
            <a:r>
              <a:rPr lang="en-US" sz="2800" dirty="0">
                <a:latin typeface="Arial" panose="020B0604020202020204" pitchFamily="34" charset="0"/>
                <a:cs typeface="Arial" panose="020B0604020202020204" pitchFamily="34" charset="0"/>
              </a:rPr>
              <a:t> resumes, call on each dealer in person during show – briefly – leave your business card – materials</a:t>
            </a:r>
          </a:p>
          <a:p>
            <a:r>
              <a:rPr lang="en-US" sz="2800" dirty="0">
                <a:latin typeface="Arial" panose="020B0604020202020204" pitchFamily="34" charset="0"/>
                <a:cs typeface="Arial" panose="020B0604020202020204" pitchFamily="34" charset="0"/>
              </a:rPr>
              <a:t>Follow up with phone call</a:t>
            </a:r>
          </a:p>
          <a:p>
            <a:r>
              <a:rPr lang="en-US" sz="2800" dirty="0">
                <a:latin typeface="Arial" panose="020B0604020202020204" pitchFamily="34" charset="0"/>
                <a:cs typeface="Arial" panose="020B0604020202020204" pitchFamily="34" charset="0"/>
              </a:rPr>
              <a:t>Pick up list of exhibitors for further mailings</a:t>
            </a:r>
          </a:p>
          <a:p>
            <a:endParaRPr lang="en-US" dirty="0"/>
          </a:p>
        </p:txBody>
      </p:sp>
      <p:sp>
        <p:nvSpPr>
          <p:cNvPr id="4" name="Text Placeholder 3">
            <a:extLst>
              <a:ext uri="{FF2B5EF4-FFF2-40B4-BE49-F238E27FC236}">
                <a16:creationId xmlns:a16="http://schemas.microsoft.com/office/drawing/2014/main" xmlns="" id="{71093AE9-D886-A545-AA58-8D353A4FEB8F}"/>
              </a:ext>
            </a:extLst>
          </p:cNvPr>
          <p:cNvSpPr>
            <a:spLocks noGrp="1"/>
          </p:cNvSpPr>
          <p:nvPr>
            <p:ph type="body" sz="half" idx="2"/>
          </p:nvPr>
        </p:nvSpPr>
        <p:spPr>
          <a:xfrm>
            <a:off x="1066800" y="2209800"/>
            <a:ext cx="2949575" cy="2209800"/>
          </a:xfrm>
        </p:spPr>
        <p:txBody>
          <a:bodyPr>
            <a:norm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Boat shows</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with organizers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16</a:t>
            </a:fld>
            <a:endParaRPr lang="en-US" altLang="en-US"/>
          </a:p>
        </p:txBody>
      </p:sp>
    </p:spTree>
    <p:extLst>
      <p:ext uri="{BB962C8B-B14F-4D97-AF65-F5344CB8AC3E}">
        <p14:creationId xmlns:p14="http://schemas.microsoft.com/office/powerpoint/2010/main" val="17153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C0522-0A59-2048-B5F4-CDAC4BBA9A91}"/>
              </a:ext>
            </a:extLst>
          </p:cNvPr>
          <p:cNvSpPr>
            <a:spLocks noGrp="1"/>
          </p:cNvSpPr>
          <p:nvPr>
            <p:ph type="title"/>
          </p:nvPr>
        </p:nvSpPr>
        <p:spPr>
          <a:xfrm>
            <a:off x="1752601" y="3517"/>
            <a:ext cx="7391400" cy="9906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717496EE-48CC-494F-A70C-68CE41D9481E}"/>
              </a:ext>
            </a:extLst>
          </p:cNvPr>
          <p:cNvSpPr>
            <a:spLocks noGrp="1"/>
          </p:cNvSpPr>
          <p:nvPr>
            <p:ph idx="1"/>
          </p:nvPr>
        </p:nvSpPr>
        <p:spPr>
          <a:xfrm>
            <a:off x="4419600" y="1752600"/>
            <a:ext cx="4739640" cy="4267200"/>
          </a:xfrm>
        </p:spPr>
        <p:txBody>
          <a:bodyPr>
            <a:noAutofit/>
          </a:bodyPr>
          <a:lstStyle/>
          <a:p>
            <a:r>
              <a:rPr lang="en-US" sz="2800" dirty="0" smtClean="0">
                <a:latin typeface="Arial" panose="020B0604020202020204" pitchFamily="34" charset="0"/>
                <a:cs typeface="Arial" panose="020B0604020202020204" pitchFamily="34" charset="0"/>
              </a:rPr>
              <a:t>Safe Boating </a:t>
            </a:r>
            <a:r>
              <a:rPr lang="en-US" sz="2800" dirty="0">
                <a:latin typeface="Arial" panose="020B0604020202020204" pitchFamily="34" charset="0"/>
                <a:cs typeface="Arial" panose="020B0604020202020204" pitchFamily="34" charset="0"/>
              </a:rPr>
              <a:t>class </a:t>
            </a:r>
            <a:r>
              <a:rPr lang="en-US" sz="2800" dirty="0" smtClean="0">
                <a:latin typeface="Arial" panose="020B0604020202020204" pitchFamily="34" charset="0"/>
                <a:cs typeface="Arial" panose="020B0604020202020204" pitchFamily="34" charset="0"/>
              </a:rPr>
              <a:t>requirement?</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Call/develop rapport</a:t>
            </a:r>
          </a:p>
          <a:p>
            <a:r>
              <a:rPr lang="en-US" sz="2800" dirty="0" smtClean="0">
                <a:latin typeface="Arial" panose="020B0604020202020204" pitchFamily="34" charset="0"/>
                <a:cs typeface="Arial" panose="020B0604020202020204" pitchFamily="34" charset="0"/>
              </a:rPr>
              <a:t>Steady </a:t>
            </a:r>
            <a:r>
              <a:rPr lang="en-US" sz="2800" dirty="0">
                <a:latin typeface="Arial" panose="020B0604020202020204" pitchFamily="34" charset="0"/>
                <a:cs typeface="Arial" panose="020B0604020202020204" pitchFamily="34" charset="0"/>
              </a:rPr>
              <a:t>flow of referrals</a:t>
            </a:r>
          </a:p>
          <a:p>
            <a:r>
              <a:rPr lang="en-US" sz="2800" dirty="0" smtClean="0">
                <a:latin typeface="Arial" panose="020B0604020202020204" pitchFamily="34" charset="0"/>
                <a:cs typeface="Arial" panose="020B0604020202020204" pitchFamily="34" charset="0"/>
              </a:rPr>
              <a:t>Cross-contact </a:t>
            </a:r>
            <a:r>
              <a:rPr lang="en-US" sz="2800" dirty="0">
                <a:latin typeface="Arial" panose="020B0604020202020204" pitchFamily="34" charset="0"/>
                <a:cs typeface="Arial" panose="020B0604020202020204" pitchFamily="34" charset="0"/>
              </a:rPr>
              <a:t>with their insurers for additional business</a:t>
            </a:r>
          </a:p>
        </p:txBody>
      </p:sp>
      <p:sp>
        <p:nvSpPr>
          <p:cNvPr id="4" name="Text Placeholder 3">
            <a:extLst>
              <a:ext uri="{FF2B5EF4-FFF2-40B4-BE49-F238E27FC236}">
                <a16:creationId xmlns:a16="http://schemas.microsoft.com/office/drawing/2014/main" xmlns="" id="{438C0D33-E870-594D-BEC2-54015B47D0CA}"/>
              </a:ext>
            </a:extLst>
          </p:cNvPr>
          <p:cNvSpPr>
            <a:spLocks noGrp="1"/>
          </p:cNvSpPr>
          <p:nvPr>
            <p:ph type="body" sz="half" idx="2"/>
          </p:nvPr>
        </p:nvSpPr>
        <p:spPr>
          <a:xfrm>
            <a:off x="1219200" y="2286000"/>
            <a:ext cx="2949575" cy="3811588"/>
          </a:xfrm>
        </p:spPr>
        <p:txBody>
          <a:bodyPr>
            <a:normAutofit/>
          </a:bodyPr>
          <a:lstStyle/>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they rent a </a:t>
            </a:r>
            <a:r>
              <a:rPr lang="en-US" sz="2800" dirty="0" smtClean="0">
                <a:latin typeface="Arial" panose="020B0604020202020204" pitchFamily="34" charset="0"/>
                <a:cs typeface="Arial" panose="020B0604020202020204" pitchFamily="34" charset="0"/>
              </a:rPr>
              <a:t>boat</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local rental companies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17</a:t>
            </a:fld>
            <a:endParaRPr lang="en-US" altLang="en-US"/>
          </a:p>
        </p:txBody>
      </p:sp>
    </p:spTree>
    <p:extLst>
      <p:ext uri="{BB962C8B-B14F-4D97-AF65-F5344CB8AC3E}">
        <p14:creationId xmlns:p14="http://schemas.microsoft.com/office/powerpoint/2010/main" val="41144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569A86-F4D2-7C49-A2A2-D828E9A55F03}"/>
              </a:ext>
            </a:extLst>
          </p:cNvPr>
          <p:cNvSpPr>
            <a:spLocks noGrp="1"/>
          </p:cNvSpPr>
          <p:nvPr>
            <p:ph type="title"/>
          </p:nvPr>
        </p:nvSpPr>
        <p:spPr>
          <a:xfrm>
            <a:off x="1676401" y="17585"/>
            <a:ext cx="7467600" cy="9906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6E684FEB-4C49-5F40-AD83-A3AF3EEDF0CD}"/>
              </a:ext>
            </a:extLst>
          </p:cNvPr>
          <p:cNvSpPr>
            <a:spLocks noGrp="1"/>
          </p:cNvSpPr>
          <p:nvPr>
            <p:ph idx="1"/>
          </p:nvPr>
        </p:nvSpPr>
        <p:spPr>
          <a:xfrm>
            <a:off x="4800600" y="1666680"/>
            <a:ext cx="4171950" cy="5178425"/>
          </a:xfrm>
        </p:spPr>
        <p:txBody>
          <a:bodyPr/>
          <a:lstStyle/>
          <a:p>
            <a:r>
              <a:rPr lang="en-US" sz="2800" dirty="0">
                <a:latin typeface="Arial" panose="020B0604020202020204" pitchFamily="34" charset="0"/>
                <a:cs typeface="Arial" panose="020B0604020202020204" pitchFamily="34" charset="0"/>
              </a:rPr>
              <a:t>Local sailing, yacht, boating clubs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Families </a:t>
            </a:r>
            <a:r>
              <a:rPr lang="en-US" sz="2800" dirty="0">
                <a:latin typeface="Arial" panose="020B0604020202020204" pitchFamily="34" charset="0"/>
                <a:cs typeface="Arial" panose="020B0604020202020204" pitchFamily="34" charset="0"/>
              </a:rPr>
              <a:t>who </a:t>
            </a:r>
            <a:r>
              <a:rPr lang="en-US" sz="2800" dirty="0" smtClean="0">
                <a:latin typeface="Arial" panose="020B0604020202020204" pitchFamily="34" charset="0"/>
                <a:cs typeface="Arial" panose="020B0604020202020204" pitchFamily="34" charset="0"/>
              </a:rPr>
              <a:t>boat </a:t>
            </a:r>
            <a:r>
              <a:rPr lang="en-US" sz="2800" dirty="0">
                <a:latin typeface="Arial" panose="020B0604020202020204" pitchFamily="34" charset="0"/>
                <a:cs typeface="Arial" panose="020B0604020202020204" pitchFamily="34" charset="0"/>
              </a:rPr>
              <a:t>together</a:t>
            </a:r>
          </a:p>
          <a:p>
            <a:r>
              <a:rPr lang="en-US" sz="2800" dirty="0" smtClean="0">
                <a:latin typeface="Arial" panose="020B0604020202020204" pitchFamily="34" charset="0"/>
                <a:cs typeface="Arial" panose="020B0604020202020204" pitchFamily="34" charset="0"/>
              </a:rPr>
              <a:t>Commodores</a:t>
            </a:r>
            <a:r>
              <a:rPr lang="en-US" sz="2800" dirty="0">
                <a:latin typeface="Arial" panose="020B0604020202020204" pitchFamily="34" charset="0"/>
                <a:cs typeface="Arial" panose="020B0604020202020204" pitchFamily="34" charset="0"/>
              </a:rPr>
              <a:t>, marina managers, boating </a:t>
            </a:r>
            <a:r>
              <a:rPr lang="en-US" sz="2800" dirty="0" smtClean="0">
                <a:latin typeface="Arial" panose="020B0604020202020204" pitchFamily="34" charset="0"/>
                <a:cs typeface="Arial" panose="020B0604020202020204" pitchFamily="34" charset="0"/>
              </a:rPr>
              <a:t>directors</a:t>
            </a:r>
          </a:p>
          <a:p>
            <a:endParaRPr lang="en-US" sz="2400" dirty="0"/>
          </a:p>
        </p:txBody>
      </p:sp>
      <p:sp>
        <p:nvSpPr>
          <p:cNvPr id="4" name="Text Placeholder 3">
            <a:extLst>
              <a:ext uri="{FF2B5EF4-FFF2-40B4-BE49-F238E27FC236}">
                <a16:creationId xmlns:a16="http://schemas.microsoft.com/office/drawing/2014/main" xmlns="" id="{86A23E25-5DB6-884C-841B-A7006B5887DD}"/>
              </a:ext>
            </a:extLst>
          </p:cNvPr>
          <p:cNvSpPr>
            <a:spLocks noGrp="1"/>
          </p:cNvSpPr>
          <p:nvPr>
            <p:ph type="body" sz="half" idx="2"/>
          </p:nvPr>
        </p:nvSpPr>
        <p:spPr>
          <a:xfrm>
            <a:off x="1524000" y="1828800"/>
            <a:ext cx="2949575" cy="3811588"/>
          </a:xfrm>
        </p:spPr>
        <p:txBody>
          <a:bodyPr>
            <a:normAutofit fontScale="62500" lnSpcReduction="20000"/>
          </a:bodyPr>
          <a:lstStyle/>
          <a:p>
            <a:pPr marL="457200" indent="-457200" fontAlgn="t">
              <a:buFont typeface="Arial" panose="020B0604020202020204" pitchFamily="34" charset="0"/>
              <a:buChar char="•"/>
            </a:pPr>
            <a:r>
              <a:rPr lang="en-US" sz="4500" dirty="0" smtClean="0">
                <a:latin typeface="Arial" panose="020B0604020202020204" pitchFamily="34" charset="0"/>
                <a:cs typeface="Arial" panose="020B0604020202020204" pitchFamily="34" charset="0"/>
              </a:rPr>
              <a:t>When </a:t>
            </a:r>
            <a:r>
              <a:rPr lang="en-US" sz="4500" dirty="0">
                <a:latin typeface="Arial" panose="020B0604020202020204" pitchFamily="34" charset="0"/>
                <a:cs typeface="Arial" panose="020B0604020202020204" pitchFamily="34" charset="0"/>
              </a:rPr>
              <a:t>they join a boating </a:t>
            </a:r>
            <a:r>
              <a:rPr lang="en-US" sz="4500" dirty="0" smtClean="0">
                <a:latin typeface="Arial" panose="020B0604020202020204" pitchFamily="34" charset="0"/>
                <a:cs typeface="Arial" panose="020B0604020202020204" pitchFamily="34" charset="0"/>
              </a:rPr>
              <a:t>organization</a:t>
            </a:r>
            <a:endParaRPr lang="en-US" sz="4500" dirty="0">
              <a:latin typeface="Arial" panose="020B0604020202020204" pitchFamily="34" charset="0"/>
              <a:cs typeface="Arial" panose="020B0604020202020204" pitchFamily="34" charset="0"/>
            </a:endParaRPr>
          </a:p>
          <a:p>
            <a:pPr marL="457200" indent="-457200" fontAlgn="t">
              <a:buFont typeface="Arial" panose="020B0604020202020204" pitchFamily="34" charset="0"/>
              <a:buChar char="•"/>
            </a:pPr>
            <a:r>
              <a:rPr lang="en-US" sz="4500" dirty="0" smtClean="0">
                <a:latin typeface="Arial" panose="020B0604020202020204" pitchFamily="34" charset="0"/>
                <a:cs typeface="Arial" panose="020B0604020202020204" pitchFamily="34" charset="0"/>
              </a:rPr>
              <a:t>Explore </a:t>
            </a:r>
            <a:r>
              <a:rPr lang="en-US" sz="4500" dirty="0">
                <a:latin typeface="Arial" panose="020B0604020202020204" pitchFamily="34" charset="0"/>
                <a:cs typeface="Arial" panose="020B0604020202020204" pitchFamily="34" charset="0"/>
              </a:rPr>
              <a:t>local sailing, yacht, boating clubs, dockmasters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18</a:t>
            </a:fld>
            <a:endParaRPr lang="en-US" altLang="en-US"/>
          </a:p>
        </p:txBody>
      </p:sp>
    </p:spTree>
    <p:extLst>
      <p:ext uri="{BB962C8B-B14F-4D97-AF65-F5344CB8AC3E}">
        <p14:creationId xmlns:p14="http://schemas.microsoft.com/office/powerpoint/2010/main" val="39039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1FCC4-B0B0-0148-811C-68ABF2542803}"/>
              </a:ext>
            </a:extLst>
          </p:cNvPr>
          <p:cNvSpPr>
            <a:spLocks noGrp="1"/>
          </p:cNvSpPr>
          <p:nvPr>
            <p:ph type="title"/>
          </p:nvPr>
        </p:nvSpPr>
        <p:spPr>
          <a:xfrm>
            <a:off x="1752601" y="-32825"/>
            <a:ext cx="7391400" cy="8382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AAA4E8A1-8D53-A640-8665-028D9AA869AD}"/>
              </a:ext>
            </a:extLst>
          </p:cNvPr>
          <p:cNvSpPr>
            <a:spLocks noGrp="1"/>
          </p:cNvSpPr>
          <p:nvPr>
            <p:ph idx="1"/>
          </p:nvPr>
        </p:nvSpPr>
        <p:spPr>
          <a:xfrm>
            <a:off x="4514850" y="1752600"/>
            <a:ext cx="4629150" cy="3733800"/>
          </a:xfrm>
        </p:spPr>
        <p:txBody>
          <a:bodyPr/>
          <a:lstStyle/>
          <a:p>
            <a:r>
              <a:rPr lang="en-US" sz="2800" dirty="0">
                <a:latin typeface="Arial" panose="020B0604020202020204" pitchFamily="34" charset="0"/>
                <a:cs typeface="Arial" panose="020B0604020202020204" pitchFamily="34" charset="0"/>
              </a:rPr>
              <a:t>Marina </a:t>
            </a:r>
            <a:r>
              <a:rPr lang="en-US" sz="2800" dirty="0" smtClean="0">
                <a:latin typeface="Arial" panose="020B0604020202020204" pitchFamily="34" charset="0"/>
                <a:cs typeface="Arial" panose="020B0604020202020204" pitchFamily="34" charset="0"/>
              </a:rPr>
              <a:t>managers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Include </a:t>
            </a:r>
            <a:r>
              <a:rPr lang="en-US" sz="2800" dirty="0">
                <a:latin typeface="Arial" panose="020B0604020202020204" pitchFamily="34" charset="0"/>
                <a:cs typeface="Arial" panose="020B0604020202020204" pitchFamily="34" charset="0"/>
              </a:rPr>
              <a:t>our class </a:t>
            </a:r>
            <a:r>
              <a:rPr lang="en-US" sz="2800" dirty="0" smtClean="0">
                <a:latin typeface="Arial" panose="020B0604020202020204" pitchFamily="34" charset="0"/>
                <a:cs typeface="Arial" panose="020B0604020202020204" pitchFamily="34" charset="0"/>
              </a:rPr>
              <a:t>info in </a:t>
            </a:r>
            <a:r>
              <a:rPr lang="en-US" sz="2800" dirty="0">
                <a:latin typeface="Arial" panose="020B0604020202020204" pitchFamily="34" charset="0"/>
                <a:cs typeface="Arial" panose="020B0604020202020204" pitchFamily="34" charset="0"/>
              </a:rPr>
              <a:t>their </a:t>
            </a:r>
            <a:r>
              <a:rPr lang="en-US" sz="2800" dirty="0" smtClean="0">
                <a:latin typeface="Arial" panose="020B0604020202020204" pitchFamily="34" charset="0"/>
                <a:cs typeface="Arial" panose="020B0604020202020204" pitchFamily="34" charset="0"/>
              </a:rPr>
              <a:t>client contacts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Source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referral </a:t>
            </a:r>
            <a:r>
              <a:rPr lang="en-US" sz="2800" dirty="0">
                <a:latin typeface="Arial" panose="020B0604020202020204" pitchFamily="34" charset="0"/>
                <a:cs typeface="Arial" panose="020B0604020202020204" pitchFamily="34" charset="0"/>
              </a:rPr>
              <a:t>for their boaters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Give </a:t>
            </a:r>
            <a:r>
              <a:rPr lang="en-US" sz="2800" dirty="0">
                <a:latin typeface="Arial" panose="020B0604020202020204" pitchFamily="34" charset="0"/>
                <a:cs typeface="Arial" panose="020B0604020202020204" pitchFamily="34" charset="0"/>
              </a:rPr>
              <a:t>us table space for displays in their </a:t>
            </a:r>
            <a:r>
              <a:rPr lang="en-US" sz="2800" dirty="0" smtClean="0">
                <a:latin typeface="Arial" panose="020B0604020202020204" pitchFamily="34" charset="0"/>
                <a:cs typeface="Arial" panose="020B0604020202020204" pitchFamily="34" charset="0"/>
              </a:rPr>
              <a:t>offices</a:t>
            </a:r>
            <a:endParaRPr lang="en-US" sz="2800" dirty="0">
              <a:latin typeface="Arial" panose="020B0604020202020204" pitchFamily="34" charset="0"/>
              <a:cs typeface="Arial" panose="020B0604020202020204" pitchFamily="34" charset="0"/>
            </a:endParaRPr>
          </a:p>
          <a:p>
            <a:endParaRPr lang="en-US" sz="2400" dirty="0"/>
          </a:p>
        </p:txBody>
      </p:sp>
      <p:sp>
        <p:nvSpPr>
          <p:cNvPr id="4" name="Text Placeholder 3">
            <a:extLst>
              <a:ext uri="{FF2B5EF4-FFF2-40B4-BE49-F238E27FC236}">
                <a16:creationId xmlns:a16="http://schemas.microsoft.com/office/drawing/2014/main" xmlns="" id="{C06431AB-EEA5-3441-9EEB-C33538BDE302}"/>
              </a:ext>
            </a:extLst>
          </p:cNvPr>
          <p:cNvSpPr>
            <a:spLocks noGrp="1"/>
          </p:cNvSpPr>
          <p:nvPr>
            <p:ph type="body" sz="half" idx="2"/>
          </p:nvPr>
        </p:nvSpPr>
        <p:spPr>
          <a:xfrm>
            <a:off x="1371600" y="1981200"/>
            <a:ext cx="2949575" cy="3200400"/>
          </a:xfrm>
        </p:spPr>
        <p:txBody>
          <a:bodyPr>
            <a:normAutofit/>
          </a:bodyPr>
          <a:lstStyle/>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they go to renew their public marina </a:t>
            </a:r>
            <a:r>
              <a:rPr lang="en-US" sz="2800" dirty="0" smtClean="0">
                <a:latin typeface="Arial" panose="020B0604020202020204" pitchFamily="34" charset="0"/>
                <a:cs typeface="Arial" panose="020B0604020202020204" pitchFamily="34" charset="0"/>
              </a:rPr>
              <a:t>slips</a:t>
            </a:r>
            <a:endParaRPr lang="en-US" sz="2800" dirty="0">
              <a:latin typeface="Arial" panose="020B0604020202020204" pitchFamily="34" charset="0"/>
              <a:cs typeface="Arial" panose="020B0604020202020204" pitchFamily="34" charset="0"/>
            </a:endParaRPr>
          </a:p>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local marinas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19</a:t>
            </a:fld>
            <a:endParaRPr lang="en-US" altLang="en-US"/>
          </a:p>
        </p:txBody>
      </p:sp>
    </p:spTree>
    <p:extLst>
      <p:ext uri="{BB962C8B-B14F-4D97-AF65-F5344CB8AC3E}">
        <p14:creationId xmlns:p14="http://schemas.microsoft.com/office/powerpoint/2010/main" val="37485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086" y="0"/>
            <a:ext cx="7391400" cy="1676400"/>
          </a:xfrm>
        </p:spPr>
        <p:txBody>
          <a:bodyPr/>
          <a:lstStyle/>
          <a:p>
            <a:r>
              <a:rPr lang="en-US" sz="4000" dirty="0" smtClean="0">
                <a:solidFill>
                  <a:srgbClr val="002060"/>
                </a:solidFill>
              </a:rPr>
              <a:t>Maximizing PE in</a:t>
            </a:r>
            <a:br>
              <a:rPr lang="en-US" sz="4000" dirty="0" smtClean="0">
                <a:solidFill>
                  <a:srgbClr val="002060"/>
                </a:solidFill>
              </a:rPr>
            </a:br>
            <a:r>
              <a:rPr lang="en-US" sz="4000" dirty="0" smtClean="0">
                <a:solidFill>
                  <a:srgbClr val="002060"/>
                </a:solidFill>
              </a:rPr>
              <a:t>a Virtual Environment</a:t>
            </a:r>
            <a:endParaRPr lang="en-US" sz="4000" dirty="0">
              <a:solidFill>
                <a:srgbClr val="002060"/>
              </a:solidFill>
            </a:endParaRPr>
          </a:p>
        </p:txBody>
      </p:sp>
      <p:sp>
        <p:nvSpPr>
          <p:cNvPr id="4" name="TextBox 3"/>
          <p:cNvSpPr txBox="1"/>
          <p:nvPr/>
        </p:nvSpPr>
        <p:spPr>
          <a:xfrm>
            <a:off x="1828800" y="1676400"/>
            <a:ext cx="7162800" cy="4431983"/>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Driving students into our classes</a:t>
            </a:r>
          </a:p>
          <a:p>
            <a:endParaRPr lang="en-US" sz="1800" b="1"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b="1" dirty="0" smtClean="0">
                <a:solidFill>
                  <a:srgbClr val="002060"/>
                </a:solidFill>
                <a:latin typeface="Arial" panose="020B0604020202020204" pitchFamily="34" charset="0"/>
                <a:cs typeface="Arial" panose="020B0604020202020204" pitchFamily="34" charset="0"/>
              </a:rPr>
              <a:t>Differentiating us from the competition</a:t>
            </a:r>
          </a:p>
          <a:p>
            <a:endParaRPr lang="en-US" sz="1600" b="1"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b="1" dirty="0" smtClean="0">
                <a:solidFill>
                  <a:srgbClr val="002060"/>
                </a:solidFill>
                <a:latin typeface="Arial" panose="020B0604020202020204" pitchFamily="34" charset="0"/>
                <a:cs typeface="Arial" panose="020B0604020202020204" pitchFamily="34" charset="0"/>
              </a:rPr>
              <a:t>Strategies</a:t>
            </a:r>
          </a:p>
          <a:p>
            <a:endParaRPr lang="en-US" sz="1800" b="1" dirty="0" smtClean="0">
              <a:solidFill>
                <a:srgbClr val="00206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b="1" dirty="0" smtClean="0">
                <a:solidFill>
                  <a:srgbClr val="002060"/>
                </a:solidFill>
                <a:latin typeface="Arial" panose="020B0604020202020204" pitchFamily="34" charset="0"/>
                <a:cs typeface="Arial" panose="020B0604020202020204" pitchFamily="34" charset="0"/>
              </a:rPr>
              <a:t>Outbound Marketing</a:t>
            </a:r>
          </a:p>
          <a:p>
            <a:pPr marL="800100" lvl="1" indent="-342900">
              <a:buFont typeface="Arial" panose="020B0604020202020204" pitchFamily="34" charset="0"/>
              <a:buChar char="•"/>
            </a:pPr>
            <a:r>
              <a:rPr lang="en-US" sz="3200" b="1" dirty="0" smtClean="0">
                <a:solidFill>
                  <a:srgbClr val="002060"/>
                </a:solidFill>
                <a:latin typeface="Arial" panose="020B0604020202020204" pitchFamily="34" charset="0"/>
                <a:cs typeface="Arial" panose="020B0604020202020204" pitchFamily="34" charset="0"/>
              </a:rPr>
              <a:t>Inbound Marketing</a:t>
            </a:r>
          </a:p>
          <a:p>
            <a:pPr marL="800100" lvl="1" indent="-342900">
              <a:buFont typeface="Arial" panose="020B0604020202020204" pitchFamily="34" charset="0"/>
              <a:buChar char="•"/>
            </a:pPr>
            <a:r>
              <a:rPr lang="en-US" sz="3200" b="1" dirty="0" smtClean="0">
                <a:solidFill>
                  <a:srgbClr val="002060"/>
                </a:solidFill>
                <a:latin typeface="Arial" panose="020B0604020202020204" pitchFamily="34" charset="0"/>
                <a:cs typeface="Arial" panose="020B0604020202020204" pitchFamily="34" charset="0"/>
              </a:rPr>
              <a:t>Follow-through</a:t>
            </a: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25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EB4E9-BB84-4148-9A12-F1827EFAEDD3}"/>
              </a:ext>
            </a:extLst>
          </p:cNvPr>
          <p:cNvSpPr>
            <a:spLocks noGrp="1"/>
          </p:cNvSpPr>
          <p:nvPr>
            <p:ph type="title"/>
          </p:nvPr>
        </p:nvSpPr>
        <p:spPr>
          <a:xfrm>
            <a:off x="1600201" y="29308"/>
            <a:ext cx="7543800" cy="8382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33B9D2F1-01A0-DB45-A285-1587E17877A5}"/>
              </a:ext>
            </a:extLst>
          </p:cNvPr>
          <p:cNvSpPr>
            <a:spLocks noGrp="1"/>
          </p:cNvSpPr>
          <p:nvPr>
            <p:ph idx="1"/>
          </p:nvPr>
        </p:nvSpPr>
        <p:spPr>
          <a:xfrm>
            <a:off x="4343400" y="1447801"/>
            <a:ext cx="4629150" cy="3962400"/>
          </a:xfrm>
        </p:spPr>
        <p:txBody>
          <a:bodyPr/>
          <a:lstStyle/>
          <a:p>
            <a:r>
              <a:rPr lang="en-US" sz="2800" dirty="0" smtClean="0">
                <a:latin typeface="Arial" panose="020B0604020202020204" pitchFamily="34" charset="0"/>
                <a:cs typeface="Arial" panose="020B0604020202020204" pitchFamily="34" charset="0"/>
              </a:rPr>
              <a:t>Local Charities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Mutual interests result </a:t>
            </a:r>
            <a:r>
              <a:rPr lang="en-US" sz="2800" dirty="0">
                <a:latin typeface="Arial" panose="020B0604020202020204" pitchFamily="34" charset="0"/>
                <a:cs typeface="Arial" panose="020B0604020202020204" pitchFamily="34" charset="0"/>
              </a:rPr>
              <a:t>in support for our </a:t>
            </a:r>
            <a:r>
              <a:rPr lang="en-US" sz="2800" dirty="0" smtClean="0">
                <a:latin typeface="Arial" panose="020B0604020202020204" pitchFamily="34" charset="0"/>
                <a:cs typeface="Arial" panose="020B0604020202020204" pitchFamily="34" charset="0"/>
              </a:rPr>
              <a:t>classes</a:t>
            </a:r>
          </a:p>
          <a:p>
            <a:r>
              <a:rPr lang="en-US" sz="2800" dirty="0" smtClean="0">
                <a:latin typeface="Arial" panose="020B0604020202020204" pitchFamily="34" charset="0"/>
                <a:cs typeface="Arial" panose="020B0604020202020204" pitchFamily="34" charset="0"/>
              </a:rPr>
              <a:t>Scholarships</a:t>
            </a:r>
          </a:p>
          <a:p>
            <a:r>
              <a:rPr lang="en-US" sz="2800" dirty="0" smtClean="0">
                <a:latin typeface="Arial" panose="020B0604020202020204" pitchFamily="34" charset="0"/>
                <a:cs typeface="Arial" panose="020B0604020202020204" pitchFamily="34" charset="0"/>
              </a:rPr>
              <a:t>Gift Certificates</a:t>
            </a:r>
          </a:p>
          <a:p>
            <a:r>
              <a:rPr lang="en-US" sz="2800" dirty="0" smtClean="0">
                <a:latin typeface="Arial" panose="020B0604020202020204" pitchFamily="34" charset="0"/>
                <a:cs typeface="Arial" panose="020B0604020202020204" pitchFamily="34" charset="0"/>
              </a:rPr>
              <a:t>Member communications</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10A9F96E-28C0-C546-A5AA-98476AF3B0BE}"/>
              </a:ext>
            </a:extLst>
          </p:cNvPr>
          <p:cNvSpPr>
            <a:spLocks noGrp="1"/>
          </p:cNvSpPr>
          <p:nvPr>
            <p:ph type="body" sz="half" idx="2"/>
          </p:nvPr>
        </p:nvSpPr>
        <p:spPr>
          <a:xfrm>
            <a:off x="1295400" y="1295400"/>
            <a:ext cx="3101975" cy="4802188"/>
          </a:xfrm>
        </p:spPr>
        <p:txBody>
          <a:bodyPr>
            <a:normAutofit fontScale="92500" lnSpcReduction="10000"/>
          </a:bodyPr>
          <a:lstStyle/>
          <a:p>
            <a:pPr marL="457200" indent="-457200" fontAlgn="t">
              <a:buFont typeface="Arial" panose="020B0604020202020204" pitchFamily="34" charset="0"/>
              <a:buChar char="•"/>
            </a:pPr>
            <a:r>
              <a:rPr lang="en-US" sz="3000" dirty="0" smtClean="0">
                <a:latin typeface="Arial" panose="020B0604020202020204" pitchFamily="34" charset="0"/>
                <a:cs typeface="Arial" panose="020B0604020202020204" pitchFamily="34" charset="0"/>
              </a:rPr>
              <a:t>When </a:t>
            </a:r>
            <a:r>
              <a:rPr lang="en-US" sz="3000" dirty="0">
                <a:latin typeface="Arial" panose="020B0604020202020204" pitchFamily="34" charset="0"/>
                <a:cs typeface="Arial" panose="020B0604020202020204" pitchFamily="34" charset="0"/>
              </a:rPr>
              <a:t>local charitable entities seek to support safe boating, clean marinas, etc. </a:t>
            </a:r>
          </a:p>
          <a:p>
            <a:pPr marL="457200"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Explore </a:t>
            </a:r>
            <a:r>
              <a:rPr lang="en-US" sz="3000" dirty="0">
                <a:latin typeface="Arial" panose="020B0604020202020204" pitchFamily="34" charset="0"/>
                <a:cs typeface="Arial" panose="020B0604020202020204" pitchFamily="34" charset="0"/>
              </a:rPr>
              <a:t>boating safety, environmental foundations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20</a:t>
            </a:fld>
            <a:endParaRPr lang="en-US" altLang="en-US"/>
          </a:p>
        </p:txBody>
      </p:sp>
    </p:spTree>
    <p:extLst>
      <p:ext uri="{BB962C8B-B14F-4D97-AF65-F5344CB8AC3E}">
        <p14:creationId xmlns:p14="http://schemas.microsoft.com/office/powerpoint/2010/main" val="23765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9C10D-6217-3E48-B8D2-340D084EC8FB}"/>
              </a:ext>
            </a:extLst>
          </p:cNvPr>
          <p:cNvSpPr>
            <a:spLocks noGrp="1"/>
          </p:cNvSpPr>
          <p:nvPr>
            <p:ph type="title"/>
          </p:nvPr>
        </p:nvSpPr>
        <p:spPr>
          <a:xfrm>
            <a:off x="1447801" y="0"/>
            <a:ext cx="7696200" cy="83820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4A69F731-AE22-9345-AFE0-D698D41B6A6A}"/>
              </a:ext>
            </a:extLst>
          </p:cNvPr>
          <p:cNvSpPr>
            <a:spLocks noGrp="1"/>
          </p:cNvSpPr>
          <p:nvPr>
            <p:ph idx="1"/>
          </p:nvPr>
        </p:nvSpPr>
        <p:spPr>
          <a:xfrm>
            <a:off x="4430151" y="2057400"/>
            <a:ext cx="4724400" cy="3505200"/>
          </a:xfrm>
        </p:spPr>
        <p:txBody>
          <a:bodyPr/>
          <a:lstStyle/>
          <a:p>
            <a:r>
              <a:rPr lang="en-US" sz="2800" dirty="0">
                <a:latin typeface="Arial" panose="020B0604020202020204" pitchFamily="34" charset="0"/>
                <a:cs typeface="Arial" panose="020B0604020202020204" pitchFamily="34" charset="0"/>
              </a:rPr>
              <a:t>Local high schools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simple announcement can go a long way</a:t>
            </a:r>
          </a:p>
          <a:p>
            <a:r>
              <a:rPr lang="en-US" sz="2800" dirty="0">
                <a:latin typeface="Arial" panose="020B0604020202020204" pitchFamily="34" charset="0"/>
                <a:cs typeface="Arial" panose="020B0604020202020204" pitchFamily="34" charset="0"/>
              </a:rPr>
              <a:t>Can also reach parents with take home </a:t>
            </a:r>
            <a:r>
              <a:rPr lang="en-US" sz="2800" dirty="0" smtClean="0">
                <a:latin typeface="Arial" panose="020B0604020202020204" pitchFamily="34" charset="0"/>
                <a:cs typeface="Arial" panose="020B0604020202020204" pitchFamily="34" charset="0"/>
              </a:rPr>
              <a:t>news</a:t>
            </a:r>
          </a:p>
          <a:p>
            <a:r>
              <a:rPr lang="en-US" sz="2800" dirty="0" err="1" smtClean="0">
                <a:latin typeface="Arial" panose="020B0604020202020204" pitchFamily="34" charset="0"/>
                <a:cs typeface="Arial" panose="020B0604020202020204" pitchFamily="34" charset="0"/>
              </a:rPr>
              <a:t>JROTC</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985D1368-688D-1943-8B3D-AB535EFE6B98}"/>
              </a:ext>
            </a:extLst>
          </p:cNvPr>
          <p:cNvSpPr>
            <a:spLocks noGrp="1"/>
          </p:cNvSpPr>
          <p:nvPr>
            <p:ph type="body" sz="half" idx="2"/>
          </p:nvPr>
        </p:nvSpPr>
        <p:spPr>
          <a:xfrm>
            <a:off x="1447800" y="2514600"/>
            <a:ext cx="2949575" cy="2819400"/>
          </a:xfrm>
        </p:spPr>
        <p:txBody>
          <a:bodyPr>
            <a:normAutofit/>
          </a:bodyPr>
          <a:lstStyle/>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their child turns of boating </a:t>
            </a:r>
            <a:r>
              <a:rPr lang="en-US" sz="2800" dirty="0" smtClean="0">
                <a:latin typeface="Arial" panose="020B0604020202020204" pitchFamily="34" charset="0"/>
                <a:cs typeface="Arial" panose="020B0604020202020204" pitchFamily="34" charset="0"/>
              </a:rPr>
              <a:t>age</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a:t>
            </a:r>
            <a:r>
              <a:rPr lang="en-US" sz="2800" dirty="0">
                <a:latin typeface="Arial" panose="020B0604020202020204" pitchFamily="34" charset="0"/>
                <a:cs typeface="Arial" panose="020B0604020202020204" pitchFamily="34" charset="0"/>
              </a:rPr>
              <a:t>local high schools</a:t>
            </a:r>
          </a:p>
          <a:p>
            <a:endParaRPr lang="en-US" sz="27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21</a:t>
            </a:fld>
            <a:endParaRPr lang="en-US" altLang="en-US"/>
          </a:p>
        </p:txBody>
      </p:sp>
    </p:spTree>
    <p:extLst>
      <p:ext uri="{BB962C8B-B14F-4D97-AF65-F5344CB8AC3E}">
        <p14:creationId xmlns:p14="http://schemas.microsoft.com/office/powerpoint/2010/main" val="23991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3B8C2-2073-404A-AE66-288E6D3B5BDD}"/>
              </a:ext>
            </a:extLst>
          </p:cNvPr>
          <p:cNvSpPr>
            <a:spLocks noGrp="1"/>
          </p:cNvSpPr>
          <p:nvPr>
            <p:ph type="title"/>
          </p:nvPr>
        </p:nvSpPr>
        <p:spPr>
          <a:xfrm>
            <a:off x="1828800" y="0"/>
            <a:ext cx="7315200" cy="857250"/>
          </a:xfrm>
        </p:spPr>
        <p:txBody>
          <a:bodyPr>
            <a:normAutofit/>
          </a:bodyPr>
          <a:lstStyle/>
          <a:p>
            <a:r>
              <a:rPr lang="en-US" sz="4400" dirty="0" smtClean="0"/>
              <a:t>Referrals</a:t>
            </a:r>
            <a:endParaRPr lang="en-US" sz="4400" dirty="0"/>
          </a:p>
        </p:txBody>
      </p:sp>
      <p:sp>
        <p:nvSpPr>
          <p:cNvPr id="3" name="Content Placeholder 2">
            <a:extLst>
              <a:ext uri="{FF2B5EF4-FFF2-40B4-BE49-F238E27FC236}">
                <a16:creationId xmlns:a16="http://schemas.microsoft.com/office/drawing/2014/main" xmlns="" id="{5F87D22B-67DE-3049-AB55-25AFB6293067}"/>
              </a:ext>
            </a:extLst>
          </p:cNvPr>
          <p:cNvSpPr>
            <a:spLocks noGrp="1"/>
          </p:cNvSpPr>
          <p:nvPr>
            <p:ph idx="1"/>
          </p:nvPr>
        </p:nvSpPr>
        <p:spPr>
          <a:xfrm>
            <a:off x="4479681" y="1676400"/>
            <a:ext cx="4629150" cy="4340225"/>
          </a:xfrm>
        </p:spPr>
        <p:txBody>
          <a:bodyPr/>
          <a:lstStyle/>
          <a:p>
            <a:r>
              <a:rPr lang="en-US" sz="2800" dirty="0" smtClean="0">
                <a:latin typeface="Arial" panose="020B0604020202020204" pitchFamily="34" charset="0"/>
                <a:cs typeface="Arial" panose="020B0604020202020204" pitchFamily="34" charset="0"/>
              </a:rPr>
              <a:t>Local businesses</a:t>
            </a:r>
          </a:p>
          <a:p>
            <a:r>
              <a:rPr lang="en-US" sz="2800" dirty="0" smtClean="0">
                <a:latin typeface="Arial" panose="020B0604020202020204" pitchFamily="34" charset="0"/>
                <a:cs typeface="Arial" panose="020B0604020202020204" pitchFamily="34" charset="0"/>
              </a:rPr>
              <a:t>Publicity </a:t>
            </a:r>
            <a:r>
              <a:rPr lang="en-US" sz="2800" dirty="0">
                <a:latin typeface="Arial" panose="020B0604020202020204" pitchFamily="34" charset="0"/>
                <a:cs typeface="Arial" panose="020B0604020202020204" pitchFamily="34" charset="0"/>
              </a:rPr>
              <a:t>and/or </a:t>
            </a:r>
            <a:r>
              <a:rPr lang="en-US" sz="2800" dirty="0" smtClean="0">
                <a:latin typeface="Arial" panose="020B0604020202020204" pitchFamily="34" charset="0"/>
                <a:cs typeface="Arial" panose="020B0604020202020204" pitchFamily="34" charset="0"/>
              </a:rPr>
              <a:t>monies</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77864DC4-9DFA-3E4B-A252-334653463282}"/>
              </a:ext>
            </a:extLst>
          </p:cNvPr>
          <p:cNvSpPr>
            <a:spLocks noGrp="1"/>
          </p:cNvSpPr>
          <p:nvPr>
            <p:ph type="body" sz="half" idx="2"/>
          </p:nvPr>
        </p:nvSpPr>
        <p:spPr>
          <a:xfrm>
            <a:off x="1447800" y="1143000"/>
            <a:ext cx="3048000" cy="5334000"/>
          </a:xfrm>
        </p:spPr>
        <p:txBody>
          <a:bodyPr>
            <a:noAutofit/>
          </a:bodyPr>
          <a:lstStyle/>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local businesses </a:t>
            </a:r>
            <a:r>
              <a:rPr lang="en-US" sz="2800" dirty="0" smtClean="0">
                <a:latin typeface="Arial" panose="020B0604020202020204" pitchFamily="34" charset="0"/>
                <a:cs typeface="Arial" panose="020B0604020202020204" pitchFamily="34" charset="0"/>
              </a:rPr>
              <a:t>look </a:t>
            </a:r>
            <a:r>
              <a:rPr lang="en-US" sz="2800" dirty="0">
                <a:latin typeface="Arial" panose="020B0604020202020204" pitchFamily="34" charset="0"/>
                <a:cs typeface="Arial" panose="020B0604020202020204" pitchFamily="34" charset="0"/>
              </a:rPr>
              <a:t>to help </a:t>
            </a:r>
            <a:r>
              <a:rPr lang="en-US" sz="2800" dirty="0" smtClean="0">
                <a:latin typeface="Arial" panose="020B0604020202020204" pitchFamily="34" charset="0"/>
                <a:cs typeface="Arial" panose="020B0604020202020204" pitchFamily="34" charset="0"/>
              </a:rPr>
              <a:t>their  community</a:t>
            </a:r>
            <a:endParaRPr lang="en-US" sz="2800" dirty="0">
              <a:latin typeface="Arial" panose="020B0604020202020204" pitchFamily="34" charset="0"/>
              <a:cs typeface="Arial" panose="020B0604020202020204" pitchFamily="34" charset="0"/>
            </a:endParaRPr>
          </a:p>
          <a:p>
            <a:pPr marL="457200" indent="-457200" fontAlgn="t">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Explore donations </a:t>
            </a:r>
            <a:r>
              <a:rPr lang="en-US" sz="2800" dirty="0">
                <a:latin typeface="Arial" panose="020B0604020202020204" pitchFamily="34" charset="0"/>
                <a:cs typeface="Arial" panose="020B0604020202020204" pitchFamily="34" charset="0"/>
              </a:rPr>
              <a:t>from corporate </a:t>
            </a:r>
            <a:r>
              <a:rPr lang="en-US" sz="2800" dirty="0" smtClean="0">
                <a:latin typeface="Arial" panose="020B0604020202020204" pitchFamily="34" charset="0"/>
                <a:cs typeface="Arial" panose="020B0604020202020204" pitchFamily="34" charset="0"/>
              </a:rPr>
              <a:t>and community </a:t>
            </a:r>
            <a:r>
              <a:rPr lang="en-US" sz="2800" dirty="0">
                <a:latin typeface="Arial" panose="020B0604020202020204" pitchFamily="34" charset="0"/>
                <a:cs typeface="Arial" panose="020B0604020202020204" pitchFamily="34" charset="0"/>
              </a:rPr>
              <a:t>foundations (CVS, </a:t>
            </a:r>
            <a:r>
              <a:rPr lang="en-US" sz="2800" dirty="0" smtClean="0">
                <a:latin typeface="Arial" panose="020B0604020202020204" pitchFamily="34" charset="0"/>
                <a:cs typeface="Arial" panose="020B0604020202020204" pitchFamily="34" charset="0"/>
              </a:rPr>
              <a:t>Publix)</a:t>
            </a:r>
            <a:endParaRPr lang="en-US" sz="2800" dirty="0">
              <a:latin typeface="Arial" panose="020B0604020202020204" pitchFamily="34" charset="0"/>
              <a:cs typeface="Arial" panose="020B0604020202020204" pitchFamily="34" charset="0"/>
            </a:endParaRP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22</a:t>
            </a:fld>
            <a:endParaRPr lang="en-US" altLang="en-US"/>
          </a:p>
        </p:txBody>
      </p:sp>
    </p:spTree>
    <p:extLst>
      <p:ext uri="{BB962C8B-B14F-4D97-AF65-F5344CB8AC3E}">
        <p14:creationId xmlns:p14="http://schemas.microsoft.com/office/powerpoint/2010/main" val="307693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301254D-DF9F-E649-9743-F374016F214F}"/>
              </a:ext>
            </a:extLst>
          </p:cNvPr>
          <p:cNvSpPr>
            <a:spLocks noGrp="1"/>
          </p:cNvSpPr>
          <p:nvPr>
            <p:ph type="title"/>
          </p:nvPr>
        </p:nvSpPr>
        <p:spPr>
          <a:xfrm>
            <a:off x="1371600" y="0"/>
            <a:ext cx="7086600" cy="1752600"/>
          </a:xfrm>
        </p:spPr>
        <p:txBody>
          <a:bodyPr>
            <a:normAutofit fontScale="90000"/>
          </a:bodyPr>
          <a:lstStyle/>
          <a:p>
            <a:pPr algn="ctr"/>
            <a:r>
              <a:rPr lang="en-US" dirty="0"/>
              <a:t>Calendar – 7023</a:t>
            </a:r>
            <a:br>
              <a:rPr lang="en-US" dirty="0"/>
            </a:br>
            <a:r>
              <a:rPr lang="en-US" dirty="0" smtClean="0"/>
              <a:t>Post </a:t>
            </a:r>
            <a:r>
              <a:rPr lang="en-US" dirty="0"/>
              <a:t>as many classes as possible</a:t>
            </a:r>
          </a:p>
        </p:txBody>
      </p:sp>
      <p:sp>
        <p:nvSpPr>
          <p:cNvPr id="2" name="Slide Number Placeholder 1"/>
          <p:cNvSpPr>
            <a:spLocks noGrp="1"/>
          </p:cNvSpPr>
          <p:nvPr>
            <p:ph type="sldNum" sz="quarter" idx="12"/>
          </p:nvPr>
        </p:nvSpPr>
        <p:spPr/>
        <p:txBody>
          <a:bodyPr/>
          <a:lstStyle/>
          <a:p>
            <a:fld id="{42DEE7DA-4A79-45B8-AEF7-86F68FB2B908}" type="slidenum">
              <a:rPr lang="en-US" altLang="en-US" smtClean="0"/>
              <a:pPr/>
              <a:t>23</a:t>
            </a:fld>
            <a:endParaRPr lang="en-US" altLang="en-US"/>
          </a:p>
        </p:txBody>
      </p:sp>
      <p:pic>
        <p:nvPicPr>
          <p:cNvPr id="4" name="Content Placeholder 3"/>
          <p:cNvPicPr>
            <a:picLocks noGrp="1" noChangeAspect="1"/>
          </p:cNvPicPr>
          <p:nvPr>
            <p:ph idx="1"/>
          </p:nvPr>
        </p:nvPicPr>
        <p:blipFill>
          <a:blip r:embed="rId3"/>
          <a:stretch>
            <a:fillRect/>
          </a:stretch>
        </p:blipFill>
        <p:spPr>
          <a:xfrm>
            <a:off x="2667000" y="1752600"/>
            <a:ext cx="4503856" cy="5044616"/>
          </a:xfrm>
          <a:prstGeom prst="rect">
            <a:avLst/>
          </a:prstGeom>
          <a:ln>
            <a:solidFill>
              <a:srgbClr val="002060"/>
            </a:solidFill>
          </a:ln>
        </p:spPr>
      </p:pic>
    </p:spTree>
    <p:extLst>
      <p:ext uri="{BB962C8B-B14F-4D97-AF65-F5344CB8AC3E}">
        <p14:creationId xmlns:p14="http://schemas.microsoft.com/office/powerpoint/2010/main" val="2732098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AAE5121-8C96-D246-AF53-953BEB61DB48}"/>
              </a:ext>
            </a:extLst>
          </p:cNvPr>
          <p:cNvSpPr>
            <a:spLocks noGrp="1"/>
          </p:cNvSpPr>
          <p:nvPr>
            <p:ph type="title"/>
          </p:nvPr>
        </p:nvSpPr>
        <p:spPr>
          <a:xfrm>
            <a:off x="1371600" y="-29308"/>
            <a:ext cx="7772400" cy="1143000"/>
          </a:xfrm>
        </p:spPr>
        <p:txBody>
          <a:bodyPr/>
          <a:lstStyle/>
          <a:p>
            <a:pPr algn="ctr"/>
            <a:r>
              <a:rPr lang="en-US" dirty="0"/>
              <a:t>Dedicated </a:t>
            </a:r>
            <a:r>
              <a:rPr lang="en-US" dirty="0" smtClean="0"/>
              <a:t>PE Website </a:t>
            </a:r>
            <a:endParaRPr lang="en-US" dirty="0"/>
          </a:p>
        </p:txBody>
      </p:sp>
      <p:sp>
        <p:nvSpPr>
          <p:cNvPr id="2" name="Slide Number Placeholder 1"/>
          <p:cNvSpPr>
            <a:spLocks noGrp="1"/>
          </p:cNvSpPr>
          <p:nvPr>
            <p:ph type="sldNum" sz="quarter" idx="12"/>
          </p:nvPr>
        </p:nvSpPr>
        <p:spPr/>
        <p:txBody>
          <a:bodyPr/>
          <a:lstStyle/>
          <a:p>
            <a:fld id="{42DEE7DA-4A79-45B8-AEF7-86F68FB2B908}" type="slidenum">
              <a:rPr lang="en-US" altLang="en-US" smtClean="0"/>
              <a:pPr/>
              <a:t>24</a:t>
            </a:fld>
            <a:endParaRPr lang="en-US" altLang="en-US"/>
          </a:p>
        </p:txBody>
      </p:sp>
      <p:pic>
        <p:nvPicPr>
          <p:cNvPr id="4" name="Content Placeholder 3"/>
          <p:cNvPicPr>
            <a:picLocks noGrp="1" noChangeAspect="1"/>
          </p:cNvPicPr>
          <p:nvPr>
            <p:ph idx="1"/>
          </p:nvPr>
        </p:nvPicPr>
        <p:blipFill>
          <a:blip r:embed="rId3"/>
          <a:stretch>
            <a:fillRect/>
          </a:stretch>
        </p:blipFill>
        <p:spPr>
          <a:xfrm>
            <a:off x="1747865" y="946366"/>
            <a:ext cx="6405535" cy="5530634"/>
          </a:xfrm>
          <a:prstGeom prst="rect">
            <a:avLst/>
          </a:prstGeom>
        </p:spPr>
      </p:pic>
    </p:spTree>
    <p:extLst>
      <p:ext uri="{BB962C8B-B14F-4D97-AF65-F5344CB8AC3E}">
        <p14:creationId xmlns:p14="http://schemas.microsoft.com/office/powerpoint/2010/main" val="2115235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AAE5121-8C96-D246-AF53-953BEB61DB48}"/>
              </a:ext>
            </a:extLst>
          </p:cNvPr>
          <p:cNvSpPr>
            <a:spLocks noGrp="1"/>
          </p:cNvSpPr>
          <p:nvPr>
            <p:ph type="title"/>
          </p:nvPr>
        </p:nvSpPr>
        <p:spPr>
          <a:xfrm>
            <a:off x="1371600" y="76200"/>
            <a:ext cx="7772400" cy="1143000"/>
          </a:xfrm>
        </p:spPr>
        <p:txBody>
          <a:bodyPr/>
          <a:lstStyle/>
          <a:p>
            <a:pPr algn="ctr"/>
            <a:r>
              <a:rPr lang="en-US" dirty="0" smtClean="0"/>
              <a:t>Seamless Registration/Payment</a:t>
            </a:r>
            <a:endParaRPr lang="en-US" dirty="0"/>
          </a:p>
        </p:txBody>
      </p:sp>
      <p:sp>
        <p:nvSpPr>
          <p:cNvPr id="2" name="Slide Number Placeholder 1"/>
          <p:cNvSpPr>
            <a:spLocks noGrp="1"/>
          </p:cNvSpPr>
          <p:nvPr>
            <p:ph type="sldNum" sz="quarter" idx="12"/>
          </p:nvPr>
        </p:nvSpPr>
        <p:spPr/>
        <p:txBody>
          <a:bodyPr/>
          <a:lstStyle/>
          <a:p>
            <a:fld id="{42DEE7DA-4A79-45B8-AEF7-86F68FB2B908}" type="slidenum">
              <a:rPr lang="en-US" altLang="en-US" smtClean="0"/>
              <a:pPr/>
              <a:t>25</a:t>
            </a:fld>
            <a:endParaRPr lang="en-US" altLang="en-US"/>
          </a:p>
        </p:txBody>
      </p:sp>
      <p:pic>
        <p:nvPicPr>
          <p:cNvPr id="5" name="Content Placeholder 4"/>
          <p:cNvPicPr>
            <a:picLocks noGrp="1" noChangeAspect="1"/>
          </p:cNvPicPr>
          <p:nvPr>
            <p:ph idx="1"/>
          </p:nvPr>
        </p:nvPicPr>
        <p:blipFill>
          <a:blip r:embed="rId3"/>
          <a:stretch>
            <a:fillRect/>
          </a:stretch>
        </p:blipFill>
        <p:spPr>
          <a:xfrm>
            <a:off x="2057400" y="1371600"/>
            <a:ext cx="5867400" cy="5302975"/>
          </a:xfrm>
          <a:prstGeom prst="rect">
            <a:avLst/>
          </a:prstGeom>
        </p:spPr>
      </p:pic>
    </p:spTree>
    <p:extLst>
      <p:ext uri="{BB962C8B-B14F-4D97-AF65-F5344CB8AC3E}">
        <p14:creationId xmlns:p14="http://schemas.microsoft.com/office/powerpoint/2010/main" val="257475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5808A46-511E-5F4D-BD29-00816C3BB429}"/>
              </a:ext>
            </a:extLst>
          </p:cNvPr>
          <p:cNvSpPr>
            <a:spLocks noGrp="1"/>
          </p:cNvSpPr>
          <p:nvPr>
            <p:ph type="title"/>
          </p:nvPr>
        </p:nvSpPr>
        <p:spPr>
          <a:xfrm>
            <a:off x="1358705" y="0"/>
            <a:ext cx="7772400" cy="1143000"/>
          </a:xfrm>
        </p:spPr>
        <p:txBody>
          <a:bodyPr/>
          <a:lstStyle/>
          <a:p>
            <a:pPr algn="ctr"/>
            <a:r>
              <a:rPr lang="en-US" dirty="0"/>
              <a:t>Facebook Page</a:t>
            </a:r>
          </a:p>
        </p:txBody>
      </p:sp>
      <p:sp>
        <p:nvSpPr>
          <p:cNvPr id="2" name="Slide Number Placeholder 1"/>
          <p:cNvSpPr>
            <a:spLocks noGrp="1"/>
          </p:cNvSpPr>
          <p:nvPr>
            <p:ph type="sldNum" sz="quarter" idx="12"/>
          </p:nvPr>
        </p:nvSpPr>
        <p:spPr/>
        <p:txBody>
          <a:bodyPr/>
          <a:lstStyle/>
          <a:p>
            <a:fld id="{42DEE7DA-4A79-45B8-AEF7-86F68FB2B908}" type="slidenum">
              <a:rPr lang="en-US" altLang="en-US" smtClean="0"/>
              <a:pPr/>
              <a:t>26</a:t>
            </a:fld>
            <a:endParaRPr lang="en-US" altLang="en-US"/>
          </a:p>
        </p:txBody>
      </p:sp>
      <p:pic>
        <p:nvPicPr>
          <p:cNvPr id="3" name="Picture 2"/>
          <p:cNvPicPr>
            <a:picLocks noChangeAspect="1"/>
          </p:cNvPicPr>
          <p:nvPr/>
        </p:nvPicPr>
        <p:blipFill>
          <a:blip r:embed="rId3"/>
          <a:stretch>
            <a:fillRect/>
          </a:stretch>
        </p:blipFill>
        <p:spPr>
          <a:xfrm>
            <a:off x="2286000" y="914400"/>
            <a:ext cx="5627324" cy="4953000"/>
          </a:xfrm>
          <a:prstGeom prst="rect">
            <a:avLst/>
          </a:prstGeom>
        </p:spPr>
      </p:pic>
      <p:sp>
        <p:nvSpPr>
          <p:cNvPr id="6" name="Rectangle 5"/>
          <p:cNvSpPr/>
          <p:nvPr/>
        </p:nvSpPr>
        <p:spPr>
          <a:xfrm>
            <a:off x="1143000" y="5867400"/>
            <a:ext cx="6934200" cy="461665"/>
          </a:xfrm>
          <a:prstGeom prst="rect">
            <a:avLst/>
          </a:prstGeom>
        </p:spPr>
        <p:txBody>
          <a:bodyPr wrap="square">
            <a:spAutoFit/>
          </a:bodyPr>
          <a:lstStyle/>
          <a:p>
            <a:r>
              <a:rPr lang="en-US" dirty="0">
                <a:solidFill>
                  <a:srgbClr val="002060"/>
                </a:solidFill>
                <a:latin typeface="Arial" panose="020B0604020202020204" pitchFamily="34" charset="0"/>
                <a:cs typeface="Arial" panose="020B0604020202020204" pitchFamily="34" charset="0"/>
              </a:rPr>
              <a:t>https://</a:t>
            </a:r>
            <a:r>
              <a:rPr lang="en-US" dirty="0">
                <a:solidFill>
                  <a:srgbClr val="002060"/>
                </a:solidFill>
                <a:latin typeface="Arial" panose="020B0604020202020204" pitchFamily="34" charset="0"/>
                <a:cs typeface="Arial" panose="020B0604020202020204" pitchFamily="34" charset="0"/>
                <a:hlinkClick r:id="rId4"/>
              </a:rPr>
              <a:t>www.youtube.com/watch?v=NIOo7bfzGSQ</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482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AF3A2-6574-5344-9116-5AD128825C92}"/>
              </a:ext>
            </a:extLst>
          </p:cNvPr>
          <p:cNvSpPr>
            <a:spLocks noGrp="1"/>
          </p:cNvSpPr>
          <p:nvPr>
            <p:ph type="title"/>
          </p:nvPr>
        </p:nvSpPr>
        <p:spPr>
          <a:xfrm>
            <a:off x="1388012" y="4689"/>
            <a:ext cx="7772400" cy="985911"/>
          </a:xfrm>
        </p:spPr>
        <p:txBody>
          <a:bodyPr/>
          <a:lstStyle/>
          <a:p>
            <a:pPr algn="ctr"/>
            <a:r>
              <a:rPr lang="en-US" dirty="0"/>
              <a:t>Close the Sale</a:t>
            </a:r>
          </a:p>
        </p:txBody>
      </p:sp>
      <p:sp>
        <p:nvSpPr>
          <p:cNvPr id="3" name="Content Placeholder 2">
            <a:extLst>
              <a:ext uri="{FF2B5EF4-FFF2-40B4-BE49-F238E27FC236}">
                <a16:creationId xmlns:a16="http://schemas.microsoft.com/office/drawing/2014/main" xmlns="" id="{BB47E7A9-297D-8A4E-BE0B-7FFD5239A8AF}"/>
              </a:ext>
            </a:extLst>
          </p:cNvPr>
          <p:cNvSpPr>
            <a:spLocks noGrp="1"/>
          </p:cNvSpPr>
          <p:nvPr>
            <p:ph idx="1"/>
          </p:nvPr>
        </p:nvSpPr>
        <p:spPr>
          <a:xfrm>
            <a:off x="1371600" y="1143000"/>
            <a:ext cx="7772400" cy="4724400"/>
          </a:xfrm>
        </p:spPr>
        <p:txBody>
          <a:bodyPr/>
          <a:lstStyle/>
          <a:p>
            <a:r>
              <a:rPr lang="en-US" sz="2800" b="1" dirty="0">
                <a:latin typeface="Arial" panose="020B0604020202020204" pitchFamily="34" charset="0"/>
                <a:cs typeface="Arial" panose="020B0604020202020204" pitchFamily="34" charset="0"/>
              </a:rPr>
              <a:t>Set up dedicated contact numbers and sites for classes</a:t>
            </a:r>
          </a:p>
          <a:p>
            <a:r>
              <a:rPr lang="en-US" sz="2800" b="1" dirty="0">
                <a:latin typeface="Arial" panose="020B0604020202020204" pitchFamily="34" charset="0"/>
                <a:cs typeface="Arial" panose="020B0604020202020204" pitchFamily="34" charset="0"/>
              </a:rPr>
              <a:t>Personally respond to every call to register student</a:t>
            </a:r>
          </a:p>
          <a:p>
            <a:pPr lvl="1"/>
            <a:r>
              <a:rPr lang="en-US" b="1" dirty="0">
                <a:latin typeface="Arial" panose="020B0604020202020204" pitchFamily="34" charset="0"/>
                <a:cs typeface="Arial" panose="020B0604020202020204" pitchFamily="34" charset="0"/>
              </a:rPr>
              <a:t>Dedicated Phone – PE class only</a:t>
            </a:r>
          </a:p>
          <a:p>
            <a:pPr lvl="1"/>
            <a:r>
              <a:rPr lang="en-US" b="1" dirty="0">
                <a:latin typeface="Arial" panose="020B0604020202020204" pitchFamily="34" charset="0"/>
                <a:cs typeface="Arial" panose="020B0604020202020204" pitchFamily="34" charset="0"/>
              </a:rPr>
              <a:t>Dedicated Email – PE class only</a:t>
            </a:r>
          </a:p>
          <a:p>
            <a:pPr lvl="1"/>
            <a:r>
              <a:rPr lang="en-US" b="1" dirty="0">
                <a:latin typeface="Arial" panose="020B0604020202020204" pitchFamily="34" charset="0"/>
                <a:cs typeface="Arial" panose="020B0604020202020204" pitchFamily="34" charset="0"/>
              </a:rPr>
              <a:t>Dedicated Website or webpage – PE class only</a:t>
            </a:r>
          </a:p>
          <a:p>
            <a:pPr lvl="1"/>
            <a:r>
              <a:rPr lang="en-US" b="1" dirty="0">
                <a:latin typeface="Arial" panose="020B0604020202020204" pitchFamily="34" charset="0"/>
                <a:cs typeface="Arial" panose="020B0604020202020204" pitchFamily="34" charset="0"/>
              </a:rPr>
              <a:t>Dedicated Registration – PE class only</a:t>
            </a:r>
          </a:p>
          <a:p>
            <a:pPr lvl="1"/>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27</a:t>
            </a:fld>
            <a:endParaRPr lang="en-US" altLang="en-US"/>
          </a:p>
        </p:txBody>
      </p:sp>
    </p:spTree>
    <p:extLst>
      <p:ext uri="{BB962C8B-B14F-4D97-AF65-F5344CB8AC3E}">
        <p14:creationId xmlns:p14="http://schemas.microsoft.com/office/powerpoint/2010/main" val="40444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391400" cy="685800"/>
          </a:xfrm>
        </p:spPr>
        <p:txBody>
          <a:bodyPr/>
          <a:lstStyle/>
          <a:p>
            <a:r>
              <a:rPr lang="en-US" dirty="0" smtClean="0">
                <a:solidFill>
                  <a:srgbClr val="002060"/>
                </a:solidFill>
              </a:rPr>
              <a:t>The Flotilla Team</a:t>
            </a:r>
            <a:endParaRPr lang="en-US" dirty="0">
              <a:solidFill>
                <a:srgbClr val="002060"/>
              </a:solidFill>
            </a:endParaRPr>
          </a:p>
        </p:txBody>
      </p:sp>
      <p:pic>
        <p:nvPicPr>
          <p:cNvPr id="3" name="Picture 2"/>
          <p:cNvPicPr>
            <a:picLocks noChangeAspect="1"/>
          </p:cNvPicPr>
          <p:nvPr/>
        </p:nvPicPr>
        <p:blipFill>
          <a:blip r:embed="rId3"/>
          <a:stretch>
            <a:fillRect/>
          </a:stretch>
        </p:blipFill>
        <p:spPr>
          <a:xfrm>
            <a:off x="1825577" y="1295400"/>
            <a:ext cx="7290288" cy="3810000"/>
          </a:xfrm>
          <a:prstGeom prst="rect">
            <a:avLst/>
          </a:prstGeom>
        </p:spPr>
      </p:pic>
    </p:spTree>
    <p:extLst>
      <p:ext uri="{BB962C8B-B14F-4D97-AF65-F5344CB8AC3E}">
        <p14:creationId xmlns:p14="http://schemas.microsoft.com/office/powerpoint/2010/main" val="3720540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391400" cy="685800"/>
          </a:xfrm>
        </p:spPr>
        <p:txBody>
          <a:bodyPr/>
          <a:lstStyle/>
          <a:p>
            <a:r>
              <a:rPr lang="en-US" dirty="0" smtClean="0">
                <a:solidFill>
                  <a:srgbClr val="002060"/>
                </a:solidFill>
              </a:rPr>
              <a:t>Maximizing PE</a:t>
            </a:r>
            <a:endParaRPr lang="en-US" dirty="0">
              <a:solidFill>
                <a:srgbClr val="002060"/>
              </a:solidFill>
            </a:endParaRPr>
          </a:p>
        </p:txBody>
      </p:sp>
      <p:sp>
        <p:nvSpPr>
          <p:cNvPr id="4" name="Rectangle 3"/>
          <p:cNvSpPr/>
          <p:nvPr/>
        </p:nvSpPr>
        <p:spPr>
          <a:xfrm>
            <a:off x="1524000" y="1143000"/>
            <a:ext cx="7467600" cy="954107"/>
          </a:xfrm>
          <a:prstGeom prst="rect">
            <a:avLst/>
          </a:prstGeom>
        </p:spPr>
        <p:txBody>
          <a:bodyPr wrap="square">
            <a:spAutoFit/>
          </a:bodyPr>
          <a:lstStyle/>
          <a:p>
            <a:pPr marL="0" marR="0">
              <a:spcBef>
                <a:spcPts val="0"/>
              </a:spcBef>
              <a:spcAft>
                <a:spcPts val="0"/>
              </a:spcAft>
            </a:pPr>
            <a:r>
              <a:rPr lang="en-US" sz="2800" b="1" dirty="0">
                <a:solidFill>
                  <a:srgbClr val="002060"/>
                </a:solidFill>
                <a:latin typeface="Arial" panose="020B0604020202020204" pitchFamily="34" charset="0"/>
                <a:ea typeface="Calibri" panose="020F0502020204030204" pitchFamily="34" charset="0"/>
              </a:rPr>
              <a:t>Check out our new webpage</a:t>
            </a:r>
            <a:r>
              <a:rPr lang="en-US" sz="2800" b="1" dirty="0" smtClean="0">
                <a:solidFill>
                  <a:srgbClr val="002060"/>
                </a:solidFill>
                <a:latin typeface="Arial" panose="020B0604020202020204" pitchFamily="34" charset="0"/>
                <a:ea typeface="Calibri" panose="020F0502020204030204" pitchFamily="34" charset="0"/>
              </a:rPr>
              <a:t>:</a:t>
            </a:r>
          </a:p>
          <a:p>
            <a:pPr marL="0" marR="0">
              <a:spcBef>
                <a:spcPts val="0"/>
              </a:spcBef>
              <a:spcAft>
                <a:spcPts val="0"/>
              </a:spcAft>
            </a:pPr>
            <a:r>
              <a:rPr lang="en-US" sz="2800" b="1" u="sng" dirty="0" smtClean="0">
                <a:solidFill>
                  <a:srgbClr val="002060"/>
                </a:solidFill>
                <a:latin typeface="Arial" panose="020B0604020202020204" pitchFamily="34" charset="0"/>
                <a:ea typeface="Calibri" panose="020F0502020204030204" pitchFamily="34" charset="0"/>
                <a:hlinkClick r:id="rId3"/>
              </a:rPr>
              <a:t>Virtual </a:t>
            </a:r>
            <a:r>
              <a:rPr lang="en-US" sz="2800" b="1" u="sng" dirty="0">
                <a:solidFill>
                  <a:srgbClr val="002060"/>
                </a:solidFill>
                <a:latin typeface="Arial" panose="020B0604020202020204" pitchFamily="34" charset="0"/>
                <a:ea typeface="Calibri" panose="020F0502020204030204" pitchFamily="34" charset="0"/>
                <a:hlinkClick r:id="rId3"/>
              </a:rPr>
              <a:t>PE Classes Training and Resources</a:t>
            </a:r>
            <a:endParaRPr lang="en-US" sz="3200" b="1" dirty="0">
              <a:solidFill>
                <a:srgbClr val="002060"/>
              </a:solidFill>
              <a:latin typeface="Calibri" panose="020F0502020204030204" pitchFamily="34" charset="0"/>
              <a:ea typeface="Calibri" panose="020F0502020204030204" pitchFamily="34" charset="0"/>
            </a:endParaRPr>
          </a:p>
        </p:txBody>
      </p:sp>
      <p:sp>
        <p:nvSpPr>
          <p:cNvPr id="5" name="TextBox 4"/>
          <p:cNvSpPr txBox="1"/>
          <p:nvPr/>
        </p:nvSpPr>
        <p:spPr>
          <a:xfrm>
            <a:off x="1676400" y="2514600"/>
            <a:ext cx="7467600" cy="2800767"/>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If you have questions, I hope to have answers</a:t>
            </a:r>
          </a:p>
          <a:p>
            <a:endParaRPr lang="en-US" dirty="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hlinkClick r:id="rId4"/>
              </a:rPr>
              <a:t>Karen.L.Miller@cgauxnet.us</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727-365-0731 – Cell</a:t>
            </a:r>
          </a:p>
          <a:p>
            <a:endParaRPr lang="en-US"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You may email the E-Directorate at </a:t>
            </a:r>
            <a:r>
              <a:rPr lang="en-US" sz="2800" dirty="0" smtClean="0">
                <a:solidFill>
                  <a:srgbClr val="002060"/>
                </a:solidFill>
                <a:latin typeface="Arial" panose="020B0604020202020204" pitchFamily="34" charset="0"/>
                <a:cs typeface="Arial" panose="020B0604020202020204" pitchFamily="34" charset="0"/>
                <a:hlinkClick r:id="rId5"/>
              </a:rPr>
              <a:t>pe.feedback@cgauxnet.us</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271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A373-CF4C-004D-8872-221F324F2E98}"/>
              </a:ext>
            </a:extLst>
          </p:cNvPr>
          <p:cNvSpPr>
            <a:spLocks noGrp="1"/>
          </p:cNvSpPr>
          <p:nvPr>
            <p:ph type="title"/>
          </p:nvPr>
        </p:nvSpPr>
        <p:spPr>
          <a:xfrm>
            <a:off x="1219200" y="8263"/>
            <a:ext cx="7772400" cy="1143000"/>
          </a:xfrm>
        </p:spPr>
        <p:txBody>
          <a:bodyPr/>
          <a:lstStyle/>
          <a:p>
            <a:pPr algn="ctr"/>
            <a:r>
              <a:rPr lang="en-US" dirty="0"/>
              <a:t>Marketing</a:t>
            </a:r>
          </a:p>
        </p:txBody>
      </p:sp>
      <p:sp>
        <p:nvSpPr>
          <p:cNvPr id="3" name="Content Placeholder 2">
            <a:extLst>
              <a:ext uri="{FF2B5EF4-FFF2-40B4-BE49-F238E27FC236}">
                <a16:creationId xmlns:a16="http://schemas.microsoft.com/office/drawing/2014/main" xmlns="" id="{37007BBE-10CF-F046-9246-01811FD37ADA}"/>
              </a:ext>
            </a:extLst>
          </p:cNvPr>
          <p:cNvSpPr>
            <a:spLocks noGrp="1"/>
          </p:cNvSpPr>
          <p:nvPr>
            <p:ph idx="1"/>
          </p:nvPr>
        </p:nvSpPr>
        <p:spPr>
          <a:xfrm>
            <a:off x="1600200" y="2057400"/>
            <a:ext cx="7391400" cy="3429000"/>
          </a:xfrm>
        </p:spPr>
        <p:txBody>
          <a:bodyPr>
            <a:normAutofit/>
          </a:bodyPr>
          <a:lstStyle/>
          <a:p>
            <a:pPr marL="385763" indent="-385763">
              <a:buFont typeface="+mj-lt"/>
              <a:buAutoNum type="arabicPeriod"/>
            </a:pPr>
            <a:r>
              <a:rPr lang="en-US" dirty="0" smtClean="0">
                <a:latin typeface="Arial" panose="020B0604020202020204" pitchFamily="34" charset="0"/>
                <a:cs typeface="Arial" panose="020B0604020202020204" pitchFamily="34" charset="0"/>
              </a:rPr>
              <a:t> Positioning</a:t>
            </a:r>
            <a:endParaRPr lang="en-US" dirty="0">
              <a:latin typeface="Arial" panose="020B0604020202020204" pitchFamily="34" charset="0"/>
              <a:cs typeface="Arial" panose="020B0604020202020204" pitchFamily="34" charset="0"/>
            </a:endParaRPr>
          </a:p>
          <a:p>
            <a:pPr marL="385763" indent="-385763">
              <a:buFont typeface="+mj-lt"/>
              <a:buAutoNum type="arabicPeriod"/>
            </a:pPr>
            <a:r>
              <a:rPr lang="en-US" dirty="0">
                <a:latin typeface="Arial" panose="020B0604020202020204" pitchFamily="34" charset="0"/>
                <a:cs typeface="Arial" panose="020B0604020202020204" pitchFamily="34" charset="0"/>
              </a:rPr>
              <a:t> Referrals (Inbound) </a:t>
            </a:r>
          </a:p>
          <a:p>
            <a:pPr marL="385763" indent="-385763">
              <a:buFont typeface="+mj-lt"/>
              <a:buAutoNum type="arabicPeriod"/>
            </a:pPr>
            <a:r>
              <a:rPr lang="en-US" dirty="0" smtClean="0">
                <a:latin typeface="Arial" panose="020B0604020202020204" pitchFamily="34" charset="0"/>
                <a:cs typeface="Arial" panose="020B0604020202020204" pitchFamily="34" charset="0"/>
              </a:rPr>
              <a:t> Publicity </a:t>
            </a:r>
            <a:r>
              <a:rPr lang="en-US" dirty="0">
                <a:latin typeface="Arial" panose="020B0604020202020204" pitchFamily="34" charset="0"/>
                <a:cs typeface="Arial" panose="020B0604020202020204" pitchFamily="34" charset="0"/>
              </a:rPr>
              <a:t>(Outbound) </a:t>
            </a:r>
          </a:p>
          <a:p>
            <a:pPr marL="385763" indent="-385763">
              <a:buFont typeface="+mj-lt"/>
              <a:buAutoNum type="arabicPeriod"/>
            </a:pPr>
            <a:r>
              <a:rPr lang="en-US" dirty="0" smtClean="0">
                <a:latin typeface="Arial" panose="020B0604020202020204" pitchFamily="34" charset="0"/>
                <a:cs typeface="Arial" panose="020B0604020202020204" pitchFamily="34" charset="0"/>
              </a:rPr>
              <a:t>Dedicated </a:t>
            </a:r>
            <a:r>
              <a:rPr lang="en-US" dirty="0">
                <a:latin typeface="Arial" panose="020B0604020202020204" pitchFamily="34" charset="0"/>
                <a:cs typeface="Arial" panose="020B0604020202020204" pitchFamily="34" charset="0"/>
              </a:rPr>
              <a:t>flotilla resources </a:t>
            </a:r>
          </a:p>
          <a:p>
            <a:pPr marL="0" indent="0">
              <a:buNone/>
            </a:pPr>
            <a:r>
              <a:rPr lang="en-US" dirty="0" smtClean="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FTF</a:t>
            </a:r>
            <a:r>
              <a:rPr lang="en-US" dirty="0">
                <a:latin typeface="Arial" panose="020B0604020202020204" pitchFamily="34" charset="0"/>
                <a:cs typeface="Arial" panose="020B0604020202020204" pitchFamily="34" charset="0"/>
              </a:rPr>
              <a:t> and Virtual </a:t>
            </a:r>
            <a:r>
              <a:rPr lang="en-US" dirty="0" smtClean="0">
                <a:latin typeface="Arial" panose="020B0604020202020204" pitchFamily="34" charset="0"/>
                <a:cs typeface="Arial" panose="020B0604020202020204" pitchFamily="34" charset="0"/>
              </a:rPr>
              <a:t>approaches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a:t>
            </a:fld>
            <a:endParaRPr lang="en-US" altLang="en-US"/>
          </a:p>
        </p:txBody>
      </p:sp>
    </p:spTree>
    <p:extLst>
      <p:ext uri="{BB962C8B-B14F-4D97-AF65-F5344CB8AC3E}">
        <p14:creationId xmlns:p14="http://schemas.microsoft.com/office/powerpoint/2010/main" val="37588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A373-CF4C-004D-8872-221F324F2E98}"/>
              </a:ext>
            </a:extLst>
          </p:cNvPr>
          <p:cNvSpPr>
            <a:spLocks noGrp="1"/>
          </p:cNvSpPr>
          <p:nvPr>
            <p:ph type="title"/>
          </p:nvPr>
        </p:nvSpPr>
        <p:spPr>
          <a:xfrm>
            <a:off x="1524000" y="609600"/>
            <a:ext cx="6934200" cy="1143000"/>
          </a:xfrm>
        </p:spPr>
        <p:txBody>
          <a:bodyPr/>
          <a:lstStyle/>
          <a:p>
            <a:pPr algn="ctr"/>
            <a:r>
              <a:rPr lang="en-US" dirty="0">
                <a:solidFill>
                  <a:srgbClr val="002060"/>
                </a:solidFill>
              </a:rPr>
              <a:t>Market Your Class</a:t>
            </a:r>
          </a:p>
        </p:txBody>
      </p:sp>
      <p:sp>
        <p:nvSpPr>
          <p:cNvPr id="3" name="Content Placeholder 2">
            <a:extLst>
              <a:ext uri="{FF2B5EF4-FFF2-40B4-BE49-F238E27FC236}">
                <a16:creationId xmlns:a16="http://schemas.microsoft.com/office/drawing/2014/main" xmlns="" id="{37007BBE-10CF-F046-9246-01811FD37ADA}"/>
              </a:ext>
            </a:extLst>
          </p:cNvPr>
          <p:cNvSpPr>
            <a:spLocks noGrp="1"/>
          </p:cNvSpPr>
          <p:nvPr>
            <p:ph idx="1"/>
          </p:nvPr>
        </p:nvSpPr>
        <p:spPr>
          <a:xfrm>
            <a:off x="1752600" y="1981200"/>
            <a:ext cx="6705600" cy="3200400"/>
          </a:xfrm>
        </p:spPr>
        <p:txBody>
          <a:bodyPr>
            <a:noAutofit/>
          </a:bodyPr>
          <a:lstStyle/>
          <a:p>
            <a:r>
              <a:rPr lang="en-US" dirty="0">
                <a:solidFill>
                  <a:srgbClr val="002060"/>
                </a:solidFill>
                <a:latin typeface="Arial" panose="020B0604020202020204" pitchFamily="34" charset="0"/>
                <a:cs typeface="Arial" panose="020B0604020202020204" pitchFamily="34" charset="0"/>
              </a:rPr>
              <a:t>Our story </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Referrals </a:t>
            </a:r>
          </a:p>
          <a:p>
            <a:r>
              <a:rPr lang="en-US" dirty="0" smtClean="0">
                <a:solidFill>
                  <a:srgbClr val="002060"/>
                </a:solidFill>
                <a:latin typeface="Arial" panose="020B0604020202020204" pitchFamily="34" charset="0"/>
                <a:cs typeface="Arial" panose="020B0604020202020204" pitchFamily="34" charset="0"/>
              </a:rPr>
              <a:t>Publicity</a:t>
            </a: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Dedicate flotilla officers with </a:t>
            </a:r>
            <a:r>
              <a:rPr lang="en-US" dirty="0" smtClean="0">
                <a:solidFill>
                  <a:srgbClr val="002060"/>
                </a:solidFill>
                <a:latin typeface="Arial" panose="020B0604020202020204" pitchFamily="34" charset="0"/>
                <a:cs typeface="Arial" panose="020B0604020202020204" pitchFamily="34" charset="0"/>
              </a:rPr>
              <a:t>tasking</a:t>
            </a:r>
            <a:endParaRPr lang="en-US"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a:t>
            </a:fld>
            <a:endParaRPr lang="en-US" altLang="en-US"/>
          </a:p>
        </p:txBody>
      </p:sp>
    </p:spTree>
    <p:extLst>
      <p:ext uri="{BB962C8B-B14F-4D97-AF65-F5344CB8AC3E}">
        <p14:creationId xmlns:p14="http://schemas.microsoft.com/office/powerpoint/2010/main" val="6120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539B8-1CE5-524F-94EA-0CFDE2DECA46}"/>
              </a:ext>
            </a:extLst>
          </p:cNvPr>
          <p:cNvSpPr>
            <a:spLocks noGrp="1"/>
          </p:cNvSpPr>
          <p:nvPr>
            <p:ph type="title"/>
          </p:nvPr>
        </p:nvSpPr>
        <p:spPr>
          <a:xfrm>
            <a:off x="1355188" y="228600"/>
            <a:ext cx="7772400" cy="1143000"/>
          </a:xfrm>
        </p:spPr>
        <p:txBody>
          <a:bodyPr/>
          <a:lstStyle/>
          <a:p>
            <a:r>
              <a:rPr lang="en-US" dirty="0" smtClean="0"/>
              <a:t>Positioning – Benefits </a:t>
            </a:r>
            <a:endParaRPr lang="en-US" dirty="0"/>
          </a:p>
        </p:txBody>
      </p:sp>
      <p:sp>
        <p:nvSpPr>
          <p:cNvPr id="3" name="Content Placeholder 2">
            <a:extLst>
              <a:ext uri="{FF2B5EF4-FFF2-40B4-BE49-F238E27FC236}">
                <a16:creationId xmlns:a16="http://schemas.microsoft.com/office/drawing/2014/main" xmlns="" id="{B63E18C9-EF30-854D-85C8-A65C7E081D46}"/>
              </a:ext>
            </a:extLst>
          </p:cNvPr>
          <p:cNvSpPr>
            <a:spLocks noGrp="1"/>
          </p:cNvSpPr>
          <p:nvPr>
            <p:ph idx="1"/>
          </p:nvPr>
        </p:nvSpPr>
        <p:spPr>
          <a:xfrm>
            <a:off x="1371600" y="1447800"/>
            <a:ext cx="7772400" cy="4724400"/>
          </a:xfrm>
        </p:spPr>
        <p:txBody>
          <a:bodyPr>
            <a:noAutofit/>
          </a:bodyPr>
          <a:lstStyle/>
          <a:p>
            <a:pPr marL="342900" lvl="1" indent="0">
              <a:buNone/>
            </a:pPr>
            <a:endParaRPr lang="en-US" sz="100" b="1" dirty="0" smtClean="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Direct contact </a:t>
            </a:r>
            <a:r>
              <a:rPr lang="en-US" sz="3200" b="1" dirty="0">
                <a:latin typeface="Arial" panose="020B0604020202020204" pitchFamily="34" charset="0"/>
                <a:cs typeface="Arial" panose="020B0604020202020204" pitchFamily="34" charset="0"/>
              </a:rPr>
              <a:t>with experienced </a:t>
            </a:r>
            <a:r>
              <a:rPr lang="en-US" sz="3200" b="1" dirty="0" smtClean="0">
                <a:latin typeface="Arial" panose="020B0604020202020204" pitchFamily="34" charset="0"/>
                <a:cs typeface="Arial" panose="020B0604020202020204" pitchFamily="34" charset="0"/>
              </a:rPr>
              <a:t>CG </a:t>
            </a:r>
            <a:r>
              <a:rPr lang="en-US" sz="3200" b="1" dirty="0">
                <a:latin typeface="Arial" panose="020B0604020202020204" pitchFamily="34" charset="0"/>
                <a:cs typeface="Arial" panose="020B0604020202020204" pitchFamily="34" charset="0"/>
              </a:rPr>
              <a:t>Auxiliarists</a:t>
            </a:r>
          </a:p>
          <a:p>
            <a:pPr marL="800100" lvl="1"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Peace of </a:t>
            </a:r>
            <a:r>
              <a:rPr lang="en-US" sz="3200" b="1" dirty="0" smtClean="0">
                <a:latin typeface="Arial" panose="020B0604020202020204" pitchFamily="34" charset="0"/>
                <a:cs typeface="Arial" panose="020B0604020202020204" pitchFamily="34" charset="0"/>
              </a:rPr>
              <a:t>mind</a:t>
            </a:r>
            <a:endParaRPr lang="en-US" sz="3200" b="1" dirty="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Injury and property damage prevention</a:t>
            </a:r>
            <a:endParaRPr lang="en-US" sz="3200" b="1" dirty="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Emergencies – prevention and handling</a:t>
            </a:r>
            <a:endParaRPr lang="en-US" sz="3200" b="1" dirty="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Family oriented</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a:t>
            </a:fld>
            <a:endParaRPr lang="en-US" altLang="en-US"/>
          </a:p>
        </p:txBody>
      </p:sp>
    </p:spTree>
    <p:extLst>
      <p:ext uri="{BB962C8B-B14F-4D97-AF65-F5344CB8AC3E}">
        <p14:creationId xmlns:p14="http://schemas.microsoft.com/office/powerpoint/2010/main" val="13716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539B8-1CE5-524F-94EA-0CFDE2DECA46}"/>
              </a:ext>
            </a:extLst>
          </p:cNvPr>
          <p:cNvSpPr>
            <a:spLocks noGrp="1"/>
          </p:cNvSpPr>
          <p:nvPr>
            <p:ph type="title"/>
          </p:nvPr>
        </p:nvSpPr>
        <p:spPr>
          <a:xfrm>
            <a:off x="1373945" y="304800"/>
            <a:ext cx="7772400" cy="1143000"/>
          </a:xfrm>
        </p:spPr>
        <p:txBody>
          <a:bodyPr/>
          <a:lstStyle/>
          <a:p>
            <a:r>
              <a:rPr lang="en-US" dirty="0"/>
              <a:t>Positioning </a:t>
            </a:r>
            <a:r>
              <a:rPr lang="en-US" dirty="0" smtClean="0"/>
              <a:t>– Benefits</a:t>
            </a:r>
            <a:endParaRPr lang="en-US" dirty="0"/>
          </a:p>
        </p:txBody>
      </p:sp>
      <p:sp>
        <p:nvSpPr>
          <p:cNvPr id="3" name="Content Placeholder 2">
            <a:extLst>
              <a:ext uri="{FF2B5EF4-FFF2-40B4-BE49-F238E27FC236}">
                <a16:creationId xmlns:a16="http://schemas.microsoft.com/office/drawing/2014/main" xmlns="" id="{B63E18C9-EF30-854D-85C8-A65C7E081D46}"/>
              </a:ext>
            </a:extLst>
          </p:cNvPr>
          <p:cNvSpPr>
            <a:spLocks noGrp="1"/>
          </p:cNvSpPr>
          <p:nvPr>
            <p:ph idx="1"/>
          </p:nvPr>
        </p:nvSpPr>
        <p:spPr>
          <a:xfrm>
            <a:off x="1371600" y="2209800"/>
            <a:ext cx="7772400" cy="2819400"/>
          </a:xfrm>
        </p:spPr>
        <p:txBody>
          <a:bodyPr>
            <a:noAutofit/>
          </a:bodyPr>
          <a:lstStyle/>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Comfort and convenience </a:t>
            </a:r>
            <a:r>
              <a:rPr lang="en-US" sz="3200" b="1" dirty="0">
                <a:latin typeface="Arial" panose="020B0604020202020204" pitchFamily="34" charset="0"/>
                <a:cs typeface="Arial" panose="020B0604020202020204" pitchFamily="34" charset="0"/>
              </a:rPr>
              <a:t>of home</a:t>
            </a: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No commuting time or cost</a:t>
            </a: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NASBLA approved</a:t>
            </a:r>
            <a:endParaRPr lang="en-US" sz="3200" b="1" dirty="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Potential </a:t>
            </a:r>
            <a:r>
              <a:rPr lang="en-US" sz="3200" b="1" dirty="0">
                <a:latin typeface="Arial" panose="020B0604020202020204" pitchFamily="34" charset="0"/>
                <a:cs typeface="Arial" panose="020B0604020202020204" pitchFamily="34" charset="0"/>
              </a:rPr>
              <a:t>lower insurance rates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a:t>
            </a:fld>
            <a:endParaRPr lang="en-US" altLang="en-US"/>
          </a:p>
        </p:txBody>
      </p:sp>
    </p:spTree>
    <p:extLst>
      <p:ext uri="{BB962C8B-B14F-4D97-AF65-F5344CB8AC3E}">
        <p14:creationId xmlns:p14="http://schemas.microsoft.com/office/powerpoint/2010/main" val="7199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EA373-CF4C-004D-8872-221F324F2E98}"/>
              </a:ext>
            </a:extLst>
          </p:cNvPr>
          <p:cNvSpPr>
            <a:spLocks noGrp="1"/>
          </p:cNvSpPr>
          <p:nvPr>
            <p:ph type="title"/>
          </p:nvPr>
        </p:nvSpPr>
        <p:spPr>
          <a:xfrm>
            <a:off x="1219200" y="533400"/>
            <a:ext cx="7772400" cy="1143000"/>
          </a:xfrm>
        </p:spPr>
        <p:txBody>
          <a:bodyPr/>
          <a:lstStyle/>
          <a:p>
            <a:r>
              <a:rPr lang="en-US" dirty="0"/>
              <a:t>Publicity </a:t>
            </a:r>
            <a:br>
              <a:rPr lang="en-US" dirty="0"/>
            </a:br>
            <a:r>
              <a:rPr lang="en-US" dirty="0"/>
              <a:t>(Outbound Marketing )</a:t>
            </a:r>
          </a:p>
        </p:txBody>
      </p:sp>
      <p:sp>
        <p:nvSpPr>
          <p:cNvPr id="3" name="Content Placeholder 2">
            <a:extLst>
              <a:ext uri="{FF2B5EF4-FFF2-40B4-BE49-F238E27FC236}">
                <a16:creationId xmlns:a16="http://schemas.microsoft.com/office/drawing/2014/main" xmlns="" id="{37007BBE-10CF-F046-9246-01811FD37ADA}"/>
              </a:ext>
            </a:extLst>
          </p:cNvPr>
          <p:cNvSpPr>
            <a:spLocks noGrp="1"/>
          </p:cNvSpPr>
          <p:nvPr>
            <p:ph idx="1"/>
          </p:nvPr>
        </p:nvSpPr>
        <p:spPr>
          <a:xfrm>
            <a:off x="1676399" y="1981200"/>
            <a:ext cx="7434775" cy="4114800"/>
          </a:xfrm>
        </p:spPr>
        <p:txBody>
          <a:bodyPr>
            <a:noAutofit/>
          </a:bodyPr>
          <a:lstStyle/>
          <a:p>
            <a:pPr marL="0" indent="0" algn="ctr">
              <a:buNone/>
            </a:pPr>
            <a:r>
              <a:rPr lang="en-US" dirty="0">
                <a:latin typeface="Arial" panose="020B0604020202020204" pitchFamily="34" charset="0"/>
                <a:cs typeface="Arial" panose="020B0604020202020204" pitchFamily="34" charset="0"/>
              </a:rPr>
              <a:t>Traditional </a:t>
            </a:r>
            <a:r>
              <a:rPr lang="en-US" dirty="0" smtClean="0">
                <a:latin typeface="Arial" panose="020B0604020202020204" pitchFamily="34" charset="0"/>
                <a:cs typeface="Arial" panose="020B0604020202020204" pitchFamily="34" charset="0"/>
              </a:rPr>
              <a:t>Outlets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Role of PA</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Role of CS</a:t>
            </a:r>
          </a:p>
          <a:p>
            <a:r>
              <a:rPr lang="en-US" dirty="0" smtClean="0">
                <a:latin typeface="Arial" panose="020B0604020202020204" pitchFamily="34" charset="0"/>
                <a:cs typeface="Arial" panose="020B0604020202020204" pitchFamily="34" charset="0"/>
              </a:rPr>
              <a:t>Role of PV </a:t>
            </a:r>
          </a:p>
          <a:p>
            <a:r>
              <a:rPr lang="en-US" dirty="0" smtClean="0">
                <a:latin typeface="Arial" panose="020B0604020202020204" pitchFamily="34" charset="0"/>
                <a:cs typeface="Arial" panose="020B0604020202020204" pitchFamily="34" charset="0"/>
              </a:rPr>
              <a:t>Role of VE</a:t>
            </a: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a:t>
            </a:fld>
            <a:endParaRPr lang="en-US" altLang="en-US"/>
          </a:p>
        </p:txBody>
      </p:sp>
    </p:spTree>
    <p:extLst>
      <p:ext uri="{BB962C8B-B14F-4D97-AF65-F5344CB8AC3E}">
        <p14:creationId xmlns:p14="http://schemas.microsoft.com/office/powerpoint/2010/main" val="140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A1135-F978-9A4B-9410-D8E22862AFD5}"/>
              </a:ext>
            </a:extLst>
          </p:cNvPr>
          <p:cNvSpPr>
            <a:spLocks noGrp="1"/>
          </p:cNvSpPr>
          <p:nvPr>
            <p:ph type="title"/>
          </p:nvPr>
        </p:nvSpPr>
        <p:spPr>
          <a:xfrm>
            <a:off x="1600200" y="381000"/>
            <a:ext cx="7391400" cy="838200"/>
          </a:xfrm>
        </p:spPr>
        <p:txBody>
          <a:bodyPr/>
          <a:lstStyle/>
          <a:p>
            <a:r>
              <a:rPr lang="en-US" sz="4400" b="1" dirty="0" smtClean="0"/>
              <a:t>Publicity</a:t>
            </a:r>
            <a:endParaRPr lang="en-US" sz="2700" b="1" dirty="0"/>
          </a:p>
        </p:txBody>
      </p:sp>
      <p:sp>
        <p:nvSpPr>
          <p:cNvPr id="4" name="Text Placeholder 3">
            <a:extLst>
              <a:ext uri="{FF2B5EF4-FFF2-40B4-BE49-F238E27FC236}">
                <a16:creationId xmlns:a16="http://schemas.microsoft.com/office/drawing/2014/main" xmlns="" id="{4E726813-6B52-4641-B78A-9AAB4CC2D96F}"/>
              </a:ext>
            </a:extLst>
          </p:cNvPr>
          <p:cNvSpPr>
            <a:spLocks noGrp="1"/>
          </p:cNvSpPr>
          <p:nvPr>
            <p:ph type="body" sz="half" idx="2"/>
          </p:nvPr>
        </p:nvSpPr>
        <p:spPr>
          <a:xfrm>
            <a:off x="2178148" y="2133600"/>
            <a:ext cx="6934200" cy="3657600"/>
          </a:xfrm>
        </p:spPr>
        <p:txBody>
          <a:bodyPr>
            <a:no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Community </a:t>
            </a:r>
            <a:r>
              <a:rPr lang="en-US" sz="3200" dirty="0" smtClean="0">
                <a:latin typeface="Arial" panose="020B0604020202020204" pitchFamily="34" charset="0"/>
                <a:cs typeface="Arial" panose="020B0604020202020204" pitchFamily="34" charset="0"/>
              </a:rPr>
              <a:t>papers</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Early spring stories</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Public service </a:t>
            </a:r>
            <a:r>
              <a:rPr lang="en-US" sz="3200" dirty="0" smtClean="0">
                <a:latin typeface="Arial" panose="020B0604020202020204" pitchFamily="34" charset="0"/>
                <a:cs typeface="Arial" panose="020B0604020202020204" pitchFamily="34" charset="0"/>
              </a:rPr>
              <a:t>ads</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Post photos – benefits of class</a:t>
            </a:r>
            <a:endParaRPr lang="en-US" sz="3200" dirty="0">
              <a:latin typeface="Arial" panose="020B0604020202020204" pitchFamily="34" charset="0"/>
              <a:cs typeface="Arial" panose="020B0604020202020204" pitchFamily="34" charset="0"/>
            </a:endParaRPr>
          </a:p>
          <a:p>
            <a:pPr marL="457200" indent="-457200" fontAlgn="t">
              <a:buFont typeface="Arial" panose="020B0604020202020204" pitchFamily="34" charset="0"/>
              <a:buChar char="•"/>
            </a:pPr>
            <a:r>
              <a:rPr lang="en-US" sz="3200" dirty="0" smtClean="0">
                <a:latin typeface="Arial" panose="020B0604020202020204" pitchFamily="34" charset="0"/>
                <a:cs typeface="Arial" panose="020B0604020202020204" pitchFamily="34" charset="0"/>
              </a:rPr>
              <a:t>Events calendars</a:t>
            </a:r>
            <a:endParaRPr lang="en-US" sz="3200" dirty="0">
              <a:latin typeface="Arial" panose="020B0604020202020204" pitchFamily="34" charset="0"/>
              <a:cs typeface="Arial" panose="020B0604020202020204" pitchFamily="34" charset="0"/>
            </a:endParaRPr>
          </a:p>
          <a:p>
            <a:pPr marL="457200" indent="-457200" fontAlgn="t">
              <a:buFont typeface="Arial" panose="020B0604020202020204" pitchFamily="34" charset="0"/>
              <a:buChar char="•"/>
            </a:pPr>
            <a:r>
              <a:rPr lang="en-US" sz="3200" dirty="0" smtClean="0">
                <a:latin typeface="Arial" panose="020B0604020202020204" pitchFamily="34" charset="0"/>
                <a:cs typeface="Arial" panose="020B0604020202020204" pitchFamily="34" charset="0"/>
              </a:rPr>
              <a:t>Special </a:t>
            </a:r>
            <a:r>
              <a:rPr lang="en-US" sz="3200" dirty="0">
                <a:latin typeface="Arial" panose="020B0604020202020204" pitchFamily="34" charset="0"/>
                <a:cs typeface="Arial" panose="020B0604020202020204" pitchFamily="34" charset="0"/>
              </a:rPr>
              <a:t>interest </a:t>
            </a:r>
            <a:r>
              <a:rPr lang="en-US" sz="3200" dirty="0" smtClean="0">
                <a:latin typeface="Arial" panose="020B0604020202020204" pitchFamily="34" charset="0"/>
                <a:cs typeface="Arial" panose="020B0604020202020204" pitchFamily="34" charset="0"/>
              </a:rPr>
              <a:t>articles</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8</a:t>
            </a:fld>
            <a:endParaRPr lang="en-US" altLang="en-US"/>
          </a:p>
        </p:txBody>
      </p:sp>
    </p:spTree>
    <p:extLst>
      <p:ext uri="{BB962C8B-B14F-4D97-AF65-F5344CB8AC3E}">
        <p14:creationId xmlns:p14="http://schemas.microsoft.com/office/powerpoint/2010/main" val="17973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A1135-F978-9A4B-9410-D8E22862AFD5}"/>
              </a:ext>
            </a:extLst>
          </p:cNvPr>
          <p:cNvSpPr>
            <a:spLocks noGrp="1"/>
          </p:cNvSpPr>
          <p:nvPr>
            <p:ph type="title"/>
          </p:nvPr>
        </p:nvSpPr>
        <p:spPr>
          <a:xfrm>
            <a:off x="1600200" y="381000"/>
            <a:ext cx="7391400" cy="838200"/>
          </a:xfrm>
        </p:spPr>
        <p:txBody>
          <a:bodyPr/>
          <a:lstStyle/>
          <a:p>
            <a:r>
              <a:rPr lang="en-US" sz="4400" b="1" dirty="0" smtClean="0"/>
              <a:t>Publicity</a:t>
            </a:r>
            <a:endParaRPr lang="en-US" sz="2700" b="1" dirty="0"/>
          </a:p>
        </p:txBody>
      </p:sp>
      <p:sp>
        <p:nvSpPr>
          <p:cNvPr id="4" name="Text Placeholder 3">
            <a:extLst>
              <a:ext uri="{FF2B5EF4-FFF2-40B4-BE49-F238E27FC236}">
                <a16:creationId xmlns:a16="http://schemas.microsoft.com/office/drawing/2014/main" xmlns="" id="{4E726813-6B52-4641-B78A-9AAB4CC2D96F}"/>
              </a:ext>
            </a:extLst>
          </p:cNvPr>
          <p:cNvSpPr>
            <a:spLocks noGrp="1"/>
          </p:cNvSpPr>
          <p:nvPr>
            <p:ph type="body" sz="half" idx="2"/>
          </p:nvPr>
        </p:nvSpPr>
        <p:spPr>
          <a:xfrm>
            <a:off x="2178148" y="2133600"/>
            <a:ext cx="6934200" cy="2514600"/>
          </a:xfrm>
        </p:spPr>
        <p:txBody>
          <a:bodyPr>
            <a:no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TV</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Radio</a:t>
            </a: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CG Auxiliary Resources</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9</a:t>
            </a:fld>
            <a:endParaRPr lang="en-US" altLang="en-US"/>
          </a:p>
        </p:txBody>
      </p:sp>
    </p:spTree>
    <p:extLst>
      <p:ext uri="{BB962C8B-B14F-4D97-AF65-F5344CB8AC3E}">
        <p14:creationId xmlns:p14="http://schemas.microsoft.com/office/powerpoint/2010/main" val="21513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USCGAux-light</Template>
  <TotalTime>1116</TotalTime>
  <Words>2859</Words>
  <Application>Microsoft Office PowerPoint</Application>
  <PresentationFormat>On-screen Show (4:3)</PresentationFormat>
  <Paragraphs>419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Times New Roman</vt:lpstr>
      <vt:lpstr>Aux 3</vt:lpstr>
      <vt:lpstr>Maximizing PE in a Virtual Environment</vt:lpstr>
      <vt:lpstr>Maximizing PE in a Virtual Environment</vt:lpstr>
      <vt:lpstr>Marketing</vt:lpstr>
      <vt:lpstr>Market Your Class</vt:lpstr>
      <vt:lpstr>Positioning – Benefits </vt:lpstr>
      <vt:lpstr>Positioning – Benefits</vt:lpstr>
      <vt:lpstr>Publicity  (Outbound Marketing )</vt:lpstr>
      <vt:lpstr>Publicity</vt:lpstr>
      <vt:lpstr>Publicity</vt:lpstr>
      <vt:lpstr>Referrals (Inbound Marketing)</vt:lpstr>
      <vt:lpstr>Referrals</vt:lpstr>
      <vt:lpstr>Referrals</vt:lpstr>
      <vt:lpstr>Referrals</vt:lpstr>
      <vt:lpstr>Referrals</vt:lpstr>
      <vt:lpstr>Referrals</vt:lpstr>
      <vt:lpstr>Referrals</vt:lpstr>
      <vt:lpstr>Referrals</vt:lpstr>
      <vt:lpstr>Referrals</vt:lpstr>
      <vt:lpstr>Referrals</vt:lpstr>
      <vt:lpstr>Referrals</vt:lpstr>
      <vt:lpstr>Referrals</vt:lpstr>
      <vt:lpstr>Referrals</vt:lpstr>
      <vt:lpstr>Calendar – 7023 Post as many classes as possible</vt:lpstr>
      <vt:lpstr>Dedicated PE Website </vt:lpstr>
      <vt:lpstr>Seamless Registration/Payment</vt:lpstr>
      <vt:lpstr>Facebook Page</vt:lpstr>
      <vt:lpstr>Close the Sale</vt:lpstr>
      <vt:lpstr>The Flotilla Team</vt:lpstr>
      <vt:lpstr>Maximizing PE</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Laurer</dc:creator>
  <cp:lastModifiedBy>Karen Miller</cp:lastModifiedBy>
  <cp:revision>104</cp:revision>
  <cp:lastPrinted>2020-04-17T17:02:26Z</cp:lastPrinted>
  <dcterms:created xsi:type="dcterms:W3CDTF">2018-04-06T11:46:18Z</dcterms:created>
  <dcterms:modified xsi:type="dcterms:W3CDTF">2021-10-11T22:49:52Z</dcterms:modified>
</cp:coreProperties>
</file>